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4"/>
  </p:notesMasterIdLst>
  <p:sldIdLst>
    <p:sldId id="268" r:id="rId5"/>
    <p:sldId id="260" r:id="rId6"/>
    <p:sldId id="302" r:id="rId7"/>
    <p:sldId id="306" r:id="rId8"/>
    <p:sldId id="2339" r:id="rId9"/>
    <p:sldId id="2706" r:id="rId10"/>
    <p:sldId id="307" r:id="rId11"/>
    <p:sldId id="279" r:id="rId12"/>
    <p:sldId id="340" r:id="rId13"/>
    <p:sldId id="2372" r:id="rId14"/>
    <p:sldId id="2707" r:id="rId15"/>
    <p:sldId id="2709" r:id="rId16"/>
    <p:sldId id="2711" r:id="rId17"/>
    <p:sldId id="2712" r:id="rId18"/>
    <p:sldId id="2713" r:id="rId19"/>
    <p:sldId id="2714" r:id="rId20"/>
    <p:sldId id="2715" r:id="rId21"/>
    <p:sldId id="2716" r:id="rId22"/>
    <p:sldId id="2717" r:id="rId23"/>
    <p:sldId id="2718" r:id="rId24"/>
    <p:sldId id="2723" r:id="rId25"/>
    <p:sldId id="2719" r:id="rId26"/>
    <p:sldId id="2701" r:id="rId27"/>
    <p:sldId id="2721" r:id="rId28"/>
    <p:sldId id="2703" r:id="rId29"/>
    <p:sldId id="2722" r:id="rId30"/>
    <p:sldId id="2725" r:id="rId31"/>
    <p:sldId id="2341" r:id="rId32"/>
    <p:sldId id="2724" r:id="rId33"/>
  </p:sldIdLst>
  <p:sldSz cx="12192000" cy="6858000"/>
  <p:notesSz cx="6858000" cy="9144000"/>
  <p:custDataLst>
    <p:tags r:id="rId3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9960003-27F5-666B-02FF-7A84CCEF79C1}" name="Danena Gaines" initials="" userId="S::dgaines@camsys.com::b4894274-055b-4012-a5f9-d28c8f9be990" providerId="AD"/>
  <p188:author id="{7CA4C466-B2AD-045D-669A-EA37D818039C}" name="Emma Stockton" initials="ES" userId="S::estockton@camsys.com::10ee2f2d-73fb-41d7-bceb-ae0bba7ffce4" providerId="AD"/>
  <p188:author id="{8C6C5C80-8005-3AE9-1EA2-29E6838746DA}" name="Gui Vendemiatti" initials="" userId="S::gvendemiatti@camsys.com::60a9e21f-7c2c-400e-a1a8-de4b84ac070f" providerId="AD"/>
  <p188:author id="{3BBC0E84-2F92-A40F-4C8E-704425B31233}" name="Anqi Wei" initials="" userId="S::awei@camsys.com::9e5e8393-3573-4869-b5e2-05a4578cd990" providerId="AD"/>
  <p188:author id="{DE1C71D0-8880-1905-1CC0-AB7FEF0579F1}" name="Cory Hopwood" initials="CH" userId="S::chopwood@camsys.com::dacfd7a4-0b87-44e9-9586-130d165d7df2" providerId="AD"/>
  <p188:author id="{F30B0FD8-B6CB-071E-48A6-A726496272E5}" name="Alexander Kone" initials="" userId="S::akone@camsys.com::f2541014-37ae-4842-96ec-0ec33dd970d0" providerId="AD"/>
  <p188:author id="{859E1DE1-FE5B-3068-80AF-E90456870527}" name="Jack Glodek" initials="JG" userId="S::jglodek@camsys.com::4e998a25-d104-4b41-9b03-29ff745c419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5F99"/>
    <a:srgbClr val="7A4456"/>
    <a:srgbClr val="F24A00"/>
    <a:srgbClr val="FF8C00"/>
    <a:srgbClr val="65A98F"/>
    <a:srgbClr val="E60000"/>
    <a:srgbClr val="005CE6"/>
    <a:srgbClr val="D3D6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F865F1-62E7-47A5-B4D0-E9CE3A685617}" v="8" dt="2025-04-30T20:16:30.478"/>
    <p1510:client id="{2C23ABF5-8076-49EB-8F85-E402D2B2F5DF}" v="1245" dt="2025-04-30T21:31:59.216"/>
    <p1510:client id="{3B7B7A26-AF98-B30A-FB6C-8C65C998FFC6}" v="81" dt="2025-04-30T17:52:55.1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517" autoAdjust="0"/>
  </p:normalViewPr>
  <p:slideViewPr>
    <p:cSldViewPr snapToGrid="0">
      <p:cViewPr varScale="1">
        <p:scale>
          <a:sx n="88" d="100"/>
          <a:sy n="88" d="100"/>
        </p:scale>
        <p:origin x="10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gs" Target="tags/tag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BDAD3D-24D5-406F-B2D5-7AA3BDF3B7F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6CC6CE-D2DA-45A1-8803-E2360D8957DA}">
      <dgm:prSet phldrT="[Text]"/>
      <dgm:spPr>
        <a:solidFill>
          <a:srgbClr val="295F99"/>
        </a:solidFill>
      </dgm:spPr>
      <dgm:t>
        <a:bodyPr/>
        <a:lstStyle/>
        <a:p>
          <a:pPr>
            <a:buFont typeface="Wingdings" panose="05000000000000000000" pitchFamily="2" charset="2"/>
            <a:buChar char="§"/>
          </a:pPr>
          <a:r>
            <a:rPr lang="en-US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rPr>
            <a:t>Intersections</a:t>
          </a:r>
          <a:endParaRPr lang="en-US" dirty="0">
            <a:solidFill>
              <a:schemeClr val="bg1"/>
            </a:solidFill>
          </a:endParaRPr>
        </a:p>
      </dgm:t>
    </dgm:pt>
    <dgm:pt modelId="{C5068C1E-735A-429F-932A-1706D65F37D6}" type="parTrans" cxnId="{24169AE0-5B6A-4BBB-9573-74B682A32BA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4BC60DD-B44E-4308-B67D-0C1CF63C3D33}" type="sibTrans" cxnId="{24169AE0-5B6A-4BBB-9573-74B682A32BA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CDBF281-9CA8-441B-A03A-1A1153D53295}">
      <dgm:prSet/>
      <dgm:spPr>
        <a:solidFill>
          <a:srgbClr val="65A98F"/>
        </a:solidFill>
      </dgm:spPr>
      <dgm:t>
        <a:bodyPr/>
        <a:lstStyle/>
        <a:p>
          <a:r>
            <a:rPr lang="en-US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rPr>
            <a:t>Roadway Departures</a:t>
          </a:r>
          <a:endParaRPr lang="en-US" dirty="0">
            <a:solidFill>
              <a:schemeClr val="bg1"/>
            </a:solidFill>
            <a:latin typeface="Noto Sans" panose="020B0502040504020204" pitchFamily="34" charset="0"/>
            <a:ea typeface="Noto Sans" panose="020B0502040504020204" pitchFamily="34" charset="0"/>
            <a:cs typeface="Noto Sans" panose="020B0502040504020204" pitchFamily="34" charset="0"/>
          </a:endParaRPr>
        </a:p>
      </dgm:t>
    </dgm:pt>
    <dgm:pt modelId="{D3E4ED41-44BD-4D04-ABB7-5CDA97447314}" type="parTrans" cxnId="{2BE82596-57BA-4A50-B318-10366DB8703B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4F9EDC9-1D69-418B-9211-08C72936EEDA}" type="sibTrans" cxnId="{2BE82596-57BA-4A50-B318-10366DB8703B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166C7F6-F787-4F6D-BA66-872381CE519A}">
      <dgm:prSet/>
      <dgm:spPr>
        <a:solidFill>
          <a:srgbClr val="FF8C00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rPr>
            <a:t>Vulnerable Road Users</a:t>
          </a:r>
        </a:p>
      </dgm:t>
    </dgm:pt>
    <dgm:pt modelId="{C812E8A6-CF59-4F09-B0D0-97E15717E62A}" type="parTrans" cxnId="{59EB8977-24E6-4823-973D-F9CEB7CAD1B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ADF980CE-2B52-475F-8FED-E67B5B366B6C}" type="sibTrans" cxnId="{59EB8977-24E6-4823-973D-F9CEB7CAD1B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6356C13-085C-4435-BCFB-E91B466D43CC}">
      <dgm:prSet/>
      <dgm:spPr>
        <a:solidFill>
          <a:srgbClr val="F24A00"/>
        </a:solidFill>
      </dgm:spPr>
      <dgm:t>
        <a:bodyPr/>
        <a:lstStyle/>
        <a:p>
          <a:r>
            <a:rPr lang="en-US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rPr>
            <a:t>Age-Related</a:t>
          </a:r>
          <a:endParaRPr lang="en-US" dirty="0">
            <a:solidFill>
              <a:schemeClr val="bg1"/>
            </a:solidFill>
            <a:latin typeface="Noto Sans" panose="020B0502040504020204" pitchFamily="34" charset="0"/>
            <a:ea typeface="Noto Sans" panose="020B0502040504020204" pitchFamily="34" charset="0"/>
            <a:cs typeface="Noto Sans" panose="020B0502040504020204" pitchFamily="34" charset="0"/>
          </a:endParaRPr>
        </a:p>
      </dgm:t>
    </dgm:pt>
    <dgm:pt modelId="{88A874C7-E358-4668-8D7B-9F9D7E495498}" type="parTrans" cxnId="{86FB0182-A127-4EDC-A2FE-26CB053F97D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AAF7005-1D97-46C3-9644-C74CDBFD2B84}" type="sibTrans" cxnId="{86FB0182-A127-4EDC-A2FE-26CB053F97D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1055F42D-1271-455A-997F-79DF5E777D8F}">
      <dgm:prSet/>
      <dgm:spPr>
        <a:solidFill>
          <a:srgbClr val="7A4456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rPr>
            <a:t>Road User Behavior</a:t>
          </a:r>
        </a:p>
      </dgm:t>
    </dgm:pt>
    <dgm:pt modelId="{F21EFCEB-BE5E-4934-A86E-59414BBC510C}" type="parTrans" cxnId="{761A1F33-6DA6-437F-BAB9-1E6C6ABD802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1144265A-DF28-4BB4-9F7E-F7C3DED21341}" type="sibTrans" cxnId="{761A1F33-6DA6-437F-BAB9-1E6C6ABD802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17AE8732-F6C7-4E69-BAEB-8749EF313346}" type="pres">
      <dgm:prSet presAssocID="{26BDAD3D-24D5-406F-B2D5-7AA3BDF3B7F9}" presName="diagram" presStyleCnt="0">
        <dgm:presLayoutVars>
          <dgm:dir/>
          <dgm:resizeHandles val="exact"/>
        </dgm:presLayoutVars>
      </dgm:prSet>
      <dgm:spPr/>
    </dgm:pt>
    <dgm:pt modelId="{79AA54A2-3494-4C5D-A1FD-0DE231D0A05C}" type="pres">
      <dgm:prSet presAssocID="{EE6CC6CE-D2DA-45A1-8803-E2360D8957DA}" presName="node" presStyleLbl="node1" presStyleIdx="0" presStyleCnt="5">
        <dgm:presLayoutVars>
          <dgm:bulletEnabled val="1"/>
        </dgm:presLayoutVars>
      </dgm:prSet>
      <dgm:spPr/>
    </dgm:pt>
    <dgm:pt modelId="{80558589-C7B8-430C-A3A2-2A6E28532D05}" type="pres">
      <dgm:prSet presAssocID="{D4BC60DD-B44E-4308-B67D-0C1CF63C3D33}" presName="sibTrans" presStyleCnt="0"/>
      <dgm:spPr/>
    </dgm:pt>
    <dgm:pt modelId="{16F2122F-A0F9-48D9-BBF3-973972DB461E}" type="pres">
      <dgm:prSet presAssocID="{9CDBF281-9CA8-441B-A03A-1A1153D53295}" presName="node" presStyleLbl="node1" presStyleIdx="1" presStyleCnt="5">
        <dgm:presLayoutVars>
          <dgm:bulletEnabled val="1"/>
        </dgm:presLayoutVars>
      </dgm:prSet>
      <dgm:spPr/>
    </dgm:pt>
    <dgm:pt modelId="{7CEDFACA-478F-46E2-9E54-BF00F9A77663}" type="pres">
      <dgm:prSet presAssocID="{44F9EDC9-1D69-418B-9211-08C72936EEDA}" presName="sibTrans" presStyleCnt="0"/>
      <dgm:spPr/>
    </dgm:pt>
    <dgm:pt modelId="{2FD41B06-29A8-4E8F-A66B-F14826CD43D8}" type="pres">
      <dgm:prSet presAssocID="{F166C7F6-F787-4F6D-BA66-872381CE519A}" presName="node" presStyleLbl="node1" presStyleIdx="2" presStyleCnt="5">
        <dgm:presLayoutVars>
          <dgm:bulletEnabled val="1"/>
        </dgm:presLayoutVars>
      </dgm:prSet>
      <dgm:spPr/>
    </dgm:pt>
    <dgm:pt modelId="{F3A1F317-6276-4170-9722-8BEA05BD8BD8}" type="pres">
      <dgm:prSet presAssocID="{ADF980CE-2B52-475F-8FED-E67B5B366B6C}" presName="sibTrans" presStyleCnt="0"/>
      <dgm:spPr/>
    </dgm:pt>
    <dgm:pt modelId="{9D5F665D-8657-48DE-88B7-C2923C576B2B}" type="pres">
      <dgm:prSet presAssocID="{86356C13-085C-4435-BCFB-E91B466D43CC}" presName="node" presStyleLbl="node1" presStyleIdx="3" presStyleCnt="5">
        <dgm:presLayoutVars>
          <dgm:bulletEnabled val="1"/>
        </dgm:presLayoutVars>
      </dgm:prSet>
      <dgm:spPr/>
    </dgm:pt>
    <dgm:pt modelId="{C7725C78-8630-444C-A6E9-6F977F813050}" type="pres">
      <dgm:prSet presAssocID="{FAAF7005-1D97-46C3-9644-C74CDBFD2B84}" presName="sibTrans" presStyleCnt="0"/>
      <dgm:spPr/>
    </dgm:pt>
    <dgm:pt modelId="{98D74474-C67C-463C-A308-20D537D2868A}" type="pres">
      <dgm:prSet presAssocID="{1055F42D-1271-455A-997F-79DF5E777D8F}" presName="node" presStyleLbl="node1" presStyleIdx="4" presStyleCnt="5">
        <dgm:presLayoutVars>
          <dgm:bulletEnabled val="1"/>
        </dgm:presLayoutVars>
      </dgm:prSet>
      <dgm:spPr/>
    </dgm:pt>
  </dgm:ptLst>
  <dgm:cxnLst>
    <dgm:cxn modelId="{D6103C21-55D9-4FE1-95FA-90E16D485F82}" type="presOf" srcId="{9CDBF281-9CA8-441B-A03A-1A1153D53295}" destId="{16F2122F-A0F9-48D9-BBF3-973972DB461E}" srcOrd="0" destOrd="0" presId="urn:microsoft.com/office/officeart/2005/8/layout/default"/>
    <dgm:cxn modelId="{E7917F2B-CB74-452C-A2BA-2B70801AE4E3}" type="presOf" srcId="{26BDAD3D-24D5-406F-B2D5-7AA3BDF3B7F9}" destId="{17AE8732-F6C7-4E69-BAEB-8749EF313346}" srcOrd="0" destOrd="0" presId="urn:microsoft.com/office/officeart/2005/8/layout/default"/>
    <dgm:cxn modelId="{761A1F33-6DA6-437F-BAB9-1E6C6ABD8022}" srcId="{26BDAD3D-24D5-406F-B2D5-7AA3BDF3B7F9}" destId="{1055F42D-1271-455A-997F-79DF5E777D8F}" srcOrd="4" destOrd="0" parTransId="{F21EFCEB-BE5E-4934-A86E-59414BBC510C}" sibTransId="{1144265A-DF28-4BB4-9F7E-F7C3DED21341}"/>
    <dgm:cxn modelId="{4524403C-5F8D-460B-BB33-2BC38861343D}" type="presOf" srcId="{86356C13-085C-4435-BCFB-E91B466D43CC}" destId="{9D5F665D-8657-48DE-88B7-C2923C576B2B}" srcOrd="0" destOrd="0" presId="urn:microsoft.com/office/officeart/2005/8/layout/default"/>
    <dgm:cxn modelId="{59EB8977-24E6-4823-973D-F9CEB7CAD1BC}" srcId="{26BDAD3D-24D5-406F-B2D5-7AA3BDF3B7F9}" destId="{F166C7F6-F787-4F6D-BA66-872381CE519A}" srcOrd="2" destOrd="0" parTransId="{C812E8A6-CF59-4F09-B0D0-97E15717E62A}" sibTransId="{ADF980CE-2B52-475F-8FED-E67B5B366B6C}"/>
    <dgm:cxn modelId="{86FB0182-A127-4EDC-A2FE-26CB053F97D9}" srcId="{26BDAD3D-24D5-406F-B2D5-7AA3BDF3B7F9}" destId="{86356C13-085C-4435-BCFB-E91B466D43CC}" srcOrd="3" destOrd="0" parTransId="{88A874C7-E358-4668-8D7B-9F9D7E495498}" sibTransId="{FAAF7005-1D97-46C3-9644-C74CDBFD2B84}"/>
    <dgm:cxn modelId="{2BE82596-57BA-4A50-B318-10366DB8703B}" srcId="{26BDAD3D-24D5-406F-B2D5-7AA3BDF3B7F9}" destId="{9CDBF281-9CA8-441B-A03A-1A1153D53295}" srcOrd="1" destOrd="0" parTransId="{D3E4ED41-44BD-4D04-ABB7-5CDA97447314}" sibTransId="{44F9EDC9-1D69-418B-9211-08C72936EEDA}"/>
    <dgm:cxn modelId="{AB1AA7D2-38A7-44E8-B628-934D6EC1AED2}" type="presOf" srcId="{1055F42D-1271-455A-997F-79DF5E777D8F}" destId="{98D74474-C67C-463C-A308-20D537D2868A}" srcOrd="0" destOrd="0" presId="urn:microsoft.com/office/officeart/2005/8/layout/default"/>
    <dgm:cxn modelId="{24169AE0-5B6A-4BBB-9573-74B682A32BAE}" srcId="{26BDAD3D-24D5-406F-B2D5-7AA3BDF3B7F9}" destId="{EE6CC6CE-D2DA-45A1-8803-E2360D8957DA}" srcOrd="0" destOrd="0" parTransId="{C5068C1E-735A-429F-932A-1706D65F37D6}" sibTransId="{D4BC60DD-B44E-4308-B67D-0C1CF63C3D33}"/>
    <dgm:cxn modelId="{EC4E55E3-FAD9-4D31-A421-45263D856E14}" type="presOf" srcId="{F166C7F6-F787-4F6D-BA66-872381CE519A}" destId="{2FD41B06-29A8-4E8F-A66B-F14826CD43D8}" srcOrd="0" destOrd="0" presId="urn:microsoft.com/office/officeart/2005/8/layout/default"/>
    <dgm:cxn modelId="{6182D8E5-5D96-4CD5-AF1E-BAC6D428D40F}" type="presOf" srcId="{EE6CC6CE-D2DA-45A1-8803-E2360D8957DA}" destId="{79AA54A2-3494-4C5D-A1FD-0DE231D0A05C}" srcOrd="0" destOrd="0" presId="urn:microsoft.com/office/officeart/2005/8/layout/default"/>
    <dgm:cxn modelId="{21BAE850-CBB4-4BC7-A6DB-52B7C8B635CF}" type="presParOf" srcId="{17AE8732-F6C7-4E69-BAEB-8749EF313346}" destId="{79AA54A2-3494-4C5D-A1FD-0DE231D0A05C}" srcOrd="0" destOrd="0" presId="urn:microsoft.com/office/officeart/2005/8/layout/default"/>
    <dgm:cxn modelId="{CAC71F45-924A-4C28-BEC7-FC8A63701C9D}" type="presParOf" srcId="{17AE8732-F6C7-4E69-BAEB-8749EF313346}" destId="{80558589-C7B8-430C-A3A2-2A6E28532D05}" srcOrd="1" destOrd="0" presId="urn:microsoft.com/office/officeart/2005/8/layout/default"/>
    <dgm:cxn modelId="{FF161E7D-58A8-4B4C-BEDA-D701C240E958}" type="presParOf" srcId="{17AE8732-F6C7-4E69-BAEB-8749EF313346}" destId="{16F2122F-A0F9-48D9-BBF3-973972DB461E}" srcOrd="2" destOrd="0" presId="urn:microsoft.com/office/officeart/2005/8/layout/default"/>
    <dgm:cxn modelId="{45688AB6-6CE5-4E3D-80F3-1CE7B53579E9}" type="presParOf" srcId="{17AE8732-F6C7-4E69-BAEB-8749EF313346}" destId="{7CEDFACA-478F-46E2-9E54-BF00F9A77663}" srcOrd="3" destOrd="0" presId="urn:microsoft.com/office/officeart/2005/8/layout/default"/>
    <dgm:cxn modelId="{FDFA7B00-5F8C-41C0-B242-FE31A87F8627}" type="presParOf" srcId="{17AE8732-F6C7-4E69-BAEB-8749EF313346}" destId="{2FD41B06-29A8-4E8F-A66B-F14826CD43D8}" srcOrd="4" destOrd="0" presId="urn:microsoft.com/office/officeart/2005/8/layout/default"/>
    <dgm:cxn modelId="{07206E7B-25DD-4DAC-A4CC-623DEF996D53}" type="presParOf" srcId="{17AE8732-F6C7-4E69-BAEB-8749EF313346}" destId="{F3A1F317-6276-4170-9722-8BEA05BD8BD8}" srcOrd="5" destOrd="0" presId="urn:microsoft.com/office/officeart/2005/8/layout/default"/>
    <dgm:cxn modelId="{E41C8CA0-1D7C-492E-8574-CD0747A52744}" type="presParOf" srcId="{17AE8732-F6C7-4E69-BAEB-8749EF313346}" destId="{9D5F665D-8657-48DE-88B7-C2923C576B2B}" srcOrd="6" destOrd="0" presId="urn:microsoft.com/office/officeart/2005/8/layout/default"/>
    <dgm:cxn modelId="{AEA54399-CE46-4FB7-BA75-5D40B5292BB0}" type="presParOf" srcId="{17AE8732-F6C7-4E69-BAEB-8749EF313346}" destId="{C7725C78-8630-444C-A6E9-6F977F813050}" srcOrd="7" destOrd="0" presId="urn:microsoft.com/office/officeart/2005/8/layout/default"/>
    <dgm:cxn modelId="{EEF7F467-E50A-4BD3-B8FB-AFAB5661A254}" type="presParOf" srcId="{17AE8732-F6C7-4E69-BAEB-8749EF313346}" destId="{98D74474-C67C-463C-A308-20D537D2868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AA54A2-3494-4C5D-A1FD-0DE231D0A05C}">
      <dsp:nvSpPr>
        <dsp:cNvPr id="0" name=""/>
        <dsp:cNvSpPr/>
      </dsp:nvSpPr>
      <dsp:spPr>
        <a:xfrm>
          <a:off x="973141" y="268"/>
          <a:ext cx="2044069" cy="1226441"/>
        </a:xfrm>
        <a:prstGeom prst="rect">
          <a:avLst/>
        </a:prstGeom>
        <a:solidFill>
          <a:srgbClr val="295F99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300" kern="12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rPr>
            <a:t>Intersections</a:t>
          </a:r>
          <a:endParaRPr lang="en-US" sz="2300" kern="1200" dirty="0">
            <a:solidFill>
              <a:schemeClr val="bg1"/>
            </a:solidFill>
          </a:endParaRPr>
        </a:p>
      </dsp:txBody>
      <dsp:txXfrm>
        <a:off x="973141" y="268"/>
        <a:ext cx="2044069" cy="1226441"/>
      </dsp:txXfrm>
    </dsp:sp>
    <dsp:sp modelId="{16F2122F-A0F9-48D9-BBF3-973972DB461E}">
      <dsp:nvSpPr>
        <dsp:cNvPr id="0" name=""/>
        <dsp:cNvSpPr/>
      </dsp:nvSpPr>
      <dsp:spPr>
        <a:xfrm>
          <a:off x="3221617" y="268"/>
          <a:ext cx="2044069" cy="1226441"/>
        </a:xfrm>
        <a:prstGeom prst="rect">
          <a:avLst/>
        </a:prstGeom>
        <a:solidFill>
          <a:srgbClr val="65A98F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rPr>
            <a:t>Roadway Departures</a:t>
          </a:r>
          <a:endParaRPr lang="en-US" sz="2300" kern="1200" dirty="0">
            <a:solidFill>
              <a:schemeClr val="bg1"/>
            </a:solidFill>
            <a:latin typeface="Noto Sans" panose="020B0502040504020204" pitchFamily="34" charset="0"/>
            <a:ea typeface="Noto Sans" panose="020B0502040504020204" pitchFamily="34" charset="0"/>
            <a:cs typeface="Noto Sans" panose="020B0502040504020204" pitchFamily="34" charset="0"/>
          </a:endParaRPr>
        </a:p>
      </dsp:txBody>
      <dsp:txXfrm>
        <a:off x="3221617" y="268"/>
        <a:ext cx="2044069" cy="1226441"/>
      </dsp:txXfrm>
    </dsp:sp>
    <dsp:sp modelId="{2FD41B06-29A8-4E8F-A66B-F14826CD43D8}">
      <dsp:nvSpPr>
        <dsp:cNvPr id="0" name=""/>
        <dsp:cNvSpPr/>
      </dsp:nvSpPr>
      <dsp:spPr>
        <a:xfrm>
          <a:off x="973141" y="1431116"/>
          <a:ext cx="2044069" cy="1226441"/>
        </a:xfrm>
        <a:prstGeom prst="rect">
          <a:avLst/>
        </a:prstGeom>
        <a:solidFill>
          <a:srgbClr val="FF8C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rPr>
            <a:t>Vulnerable Road Users</a:t>
          </a:r>
        </a:p>
      </dsp:txBody>
      <dsp:txXfrm>
        <a:off x="973141" y="1431116"/>
        <a:ext cx="2044069" cy="1226441"/>
      </dsp:txXfrm>
    </dsp:sp>
    <dsp:sp modelId="{9D5F665D-8657-48DE-88B7-C2923C576B2B}">
      <dsp:nvSpPr>
        <dsp:cNvPr id="0" name=""/>
        <dsp:cNvSpPr/>
      </dsp:nvSpPr>
      <dsp:spPr>
        <a:xfrm>
          <a:off x="3221617" y="1431116"/>
          <a:ext cx="2044069" cy="1226441"/>
        </a:xfrm>
        <a:prstGeom prst="rect">
          <a:avLst/>
        </a:prstGeom>
        <a:solidFill>
          <a:srgbClr val="F24A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rPr>
            <a:t>Age-Related</a:t>
          </a:r>
          <a:endParaRPr lang="en-US" sz="2300" kern="1200" dirty="0">
            <a:solidFill>
              <a:schemeClr val="bg1"/>
            </a:solidFill>
            <a:latin typeface="Noto Sans" panose="020B0502040504020204" pitchFamily="34" charset="0"/>
            <a:ea typeface="Noto Sans" panose="020B0502040504020204" pitchFamily="34" charset="0"/>
            <a:cs typeface="Noto Sans" panose="020B0502040504020204" pitchFamily="34" charset="0"/>
          </a:endParaRPr>
        </a:p>
      </dsp:txBody>
      <dsp:txXfrm>
        <a:off x="3221617" y="1431116"/>
        <a:ext cx="2044069" cy="1226441"/>
      </dsp:txXfrm>
    </dsp:sp>
    <dsp:sp modelId="{98D74474-C67C-463C-A308-20D537D2868A}">
      <dsp:nvSpPr>
        <dsp:cNvPr id="0" name=""/>
        <dsp:cNvSpPr/>
      </dsp:nvSpPr>
      <dsp:spPr>
        <a:xfrm>
          <a:off x="2097379" y="2861965"/>
          <a:ext cx="2044069" cy="1226441"/>
        </a:xfrm>
        <a:prstGeom prst="rect">
          <a:avLst/>
        </a:prstGeom>
        <a:solidFill>
          <a:srgbClr val="7A4456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rPr>
            <a:t>Road User Behavior</a:t>
          </a:r>
        </a:p>
      </dsp:txBody>
      <dsp:txXfrm>
        <a:off x="2097379" y="2861965"/>
        <a:ext cx="2044069" cy="12264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4B1581-4775-4A7B-8402-F8AA04F338D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643F71-1BA1-4568-AC23-74FAB03CB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00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43F71-1BA1-4568-AC23-74FAB03CB89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902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D2D2A-A909-E954-576D-584703BFB7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45DB38-2668-929A-7EB6-58F9EA703F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78EED8-CBB9-2CAE-7512-DCE33F45AE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C1815-313A-362B-2D3C-E9832E7C26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43F71-1BA1-4568-AC23-74FAB03CB89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672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43F71-1BA1-4568-AC23-74FAB03CB8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98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43F71-1BA1-4568-AC23-74FAB03CB8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64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43F71-1BA1-4568-AC23-74FAB03CB89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010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2984F-D95C-2458-BE00-9B8E0E124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AD3170-4C8E-85E8-309E-2C2700732C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67AE54-E69A-ABBD-0D8B-F8DE66F8C3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403E0-37EB-E1F3-003C-2EAC9D645E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43F71-1BA1-4568-AC23-74FAB03CB89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6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F793FA-BE19-9743-B51B-F9ECB22FE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9F1CD8-48D8-0B35-4A15-A45D7E26A5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AFA33A-6B26-7EE3-87A2-3BC57E1038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D9C77B-8991-069E-4A2F-92E475305C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43F71-1BA1-4568-AC23-74FAB03CB89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122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5C5B5-4446-7B2D-8E6E-E8B5145A1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>
            <a:extLst>
              <a:ext uri="{FF2B5EF4-FFF2-40B4-BE49-F238E27FC236}">
                <a16:creationId xmlns:a16="http://schemas.microsoft.com/office/drawing/2014/main" id="{73122BC4-DE42-1C99-E639-FA80CFE3CA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4680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B266E0-6D01-80FC-F39E-586242119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8BAFB7-D55E-9147-8165-2F59BAA013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992D89-3FF2-3E32-8FCF-2DF3184058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A3317A-8CB2-EE73-8677-7CD8111731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43F71-1BA1-4568-AC23-74FAB03CB89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1623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43F71-1BA1-4568-AC23-74FAB03CB89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398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24D67-E221-489F-AE8E-D6C42C2398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319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1E7536-B161-DAD4-0852-2036E550B2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16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CD860-C874-37E0-69B1-264C9100B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DB574-5BC9-E687-F180-55F90F8CF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D748A-40E7-AE26-9579-A38D4F949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close up of text&#10;&#10;Description automatically generated">
            <a:extLst>
              <a:ext uri="{FF2B5EF4-FFF2-40B4-BE49-F238E27FC236}">
                <a16:creationId xmlns:a16="http://schemas.microsoft.com/office/drawing/2014/main" id="{B14DB2A6-D838-4CBE-D305-51776732E4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06" y="393701"/>
            <a:ext cx="2424462" cy="100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955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C0FBE-BA77-74BA-D91A-088E6D86F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E52F2E-6B5C-46A0-3EE4-32C05B2C8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CABAA-E89D-94F8-AD24-4B2477068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218BA-216A-1CCB-3A81-09C648C46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BDCA0-9B15-6B20-2AB8-E52C177E4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19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8D03D5-B4C0-51C1-BBE3-1ACFA20759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633814-DE4A-1328-C320-736C829DDF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284F8-1BA5-9089-1A89-3FF599291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4BB60-63B6-7161-07DB-A3F2AF7F5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25EE0-CB40-34BE-54D0-69E4FF814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750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3B98-4904-0ED4-E123-5C4DC4127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64DFE-6658-7AA5-630F-B02CF7F15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4553D-89F0-CFE8-BC8F-8FC80C023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5EAF9-F4FA-F909-9CFA-4C269CA69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A01BB-A4D9-A524-B156-361D42F09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49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B1539-31E6-8C95-3589-D47EF20EC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3FFC53-DEEC-FBE2-6D1E-E74785F1F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1C58F-41A9-3640-77D8-A3381AD12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D9DAF-C683-55F6-B1B8-CA4AD3CE7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ECB0D-F1F7-1DC6-8330-FE4EE18DF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59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47BA-ABFD-0D5A-7ABF-A546398A7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D7042-51F5-347B-9652-B84784BA69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AA51B0-89AC-C8A0-7FD3-2D5A74F030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3C845-07F7-1A7C-24A4-11DFE7603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4612CA-71F6-DBFD-7040-EA1DC3747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522009-C33A-D38A-E228-5CE17E315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10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3F5F5-B180-CF3C-5017-001FFE83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9D637-C0CA-583D-AB37-0578DA7695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3B9A30-59ED-BB4A-7A41-B6D25BF55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6875B4-6690-2BFC-2AB6-41B91ACD1A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82E81C-0455-7D1F-A759-38A8BE119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FC7658-115E-3BA5-E86B-0B7A513F3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064C1D-7B4B-C78B-16A0-097CA2609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4D8356-6F0F-3E47-924D-27A95BC85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338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944B2-1CE5-60CE-D534-512C14B81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63F848-1CA0-251E-353D-19D20B306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2EA227-DDE4-D593-CF95-C8CE2DC7E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23C156-1B1E-766F-2F60-2A2A17001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46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3389C3-1FF4-0297-006A-24EA2E038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F4165-B9DD-46E9-AF5D-AFA9A0785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1E806-F687-8527-B85E-DE2580B19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23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6C0F7-6767-3A89-B432-0055F8669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44F9F-E061-24DF-2D1B-467FE75E1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587350-D965-3AE3-2307-32838EDDA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DB81A-0A33-8930-C41A-FD26FB0C9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A3534-E3FF-C630-7566-EC607035F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387C97-2A01-73AC-49BD-91358EEBA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47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DDD92-C18E-420B-55E8-A504D3F49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09DE2A-2F3C-AA41-64B6-34025F2A80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AAC85D-17B0-2892-7DAF-35DD75F3A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BA7369-DD62-4244-7B7A-A169752F9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7A0DBB-C04B-4BB9-DBCB-E90170EF3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317DF-3C45-BB82-FB62-0D4B544D3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399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DBCF59-C5BA-01FF-873C-5037C8ABB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D916FA-AE48-C007-A356-ADB1DD516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71FBF-077F-8FD7-32F1-71C3A60092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6B18B5-CC08-4BEE-BC2B-300417549508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80C0F-6A2C-8AAE-C429-5E8A9F988E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C35EB-0D5F-C2D6-8D74-4791A5BA4B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83B4A6-6422-457B-8D9C-BF6BD4B7E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023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Safestreetstompkins.com/review-plan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Safestreetstompkins.com/review-plan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jpeg"/><Relationship Id="rId5" Type="http://schemas.openxmlformats.org/officeDocument/2006/relationships/image" Target="../media/image35.JPEG"/><Relationship Id="rId4" Type="http://schemas.openxmlformats.org/officeDocument/2006/relationships/image" Target="../media/image34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CBA8789-0D00-35EA-08A2-7AC29622A0C7}"/>
              </a:ext>
            </a:extLst>
          </p:cNvPr>
          <p:cNvSpPr/>
          <p:nvPr/>
        </p:nvSpPr>
        <p:spPr>
          <a:xfrm>
            <a:off x="0" y="1696721"/>
            <a:ext cx="12192000" cy="5161280"/>
          </a:xfrm>
          <a:prstGeom prst="rect">
            <a:avLst/>
          </a:prstGeom>
          <a:solidFill>
            <a:srgbClr val="295F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6AE372-D2F6-E0E7-8423-7FD4FD13FD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7240" y="4719218"/>
            <a:ext cx="5557520" cy="125206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April 30, 2025</a:t>
            </a:r>
          </a:p>
        </p:txBody>
      </p:sp>
      <p:pic>
        <p:nvPicPr>
          <p:cNvPr id="10" name="Picture 9" descr="A logo with text on it&#10;&#10;Description automatically generated">
            <a:extLst>
              <a:ext uri="{FF2B5EF4-FFF2-40B4-BE49-F238E27FC236}">
                <a16:creationId xmlns:a16="http://schemas.microsoft.com/office/drawing/2014/main" id="{BE666E51-C8BD-58CF-FF96-B81C245E4B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280" y="403294"/>
            <a:ext cx="1626441" cy="88972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EDB269B-91BD-C031-BCD6-D45570B776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1874420"/>
            <a:ext cx="11766120" cy="26670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Tompkins County SS4A Joint Safety Action Plan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Virtual Public Meeting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F918FA-6401-9239-B3D9-C5AFD9C3C2E1}"/>
              </a:ext>
            </a:extLst>
          </p:cNvPr>
          <p:cNvSpPr txBox="1"/>
          <p:nvPr/>
        </p:nvSpPr>
        <p:spPr>
          <a:xfrm>
            <a:off x="101600" y="5844430"/>
            <a:ext cx="3942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/>
                </a:solidFill>
              </a:rPr>
              <a:t>Cambridge Systematics, Inc.</a:t>
            </a:r>
          </a:p>
          <a:p>
            <a:r>
              <a:rPr lang="en-US" sz="1400">
                <a:solidFill>
                  <a:schemeClr val="bg1"/>
                </a:solidFill>
              </a:rPr>
              <a:t>with </a:t>
            </a:r>
            <a:r>
              <a:rPr lang="en-US" sz="1400" err="1">
                <a:solidFill>
                  <a:schemeClr val="bg1"/>
                </a:solidFill>
              </a:rPr>
              <a:t>TYLin</a:t>
            </a:r>
            <a:endParaRPr lang="en-US" sz="1400">
              <a:solidFill>
                <a:schemeClr val="bg1"/>
              </a:solidFill>
            </a:endParaRPr>
          </a:p>
          <a:p>
            <a:r>
              <a:rPr lang="en-US" sz="1400">
                <a:solidFill>
                  <a:schemeClr val="bg1"/>
                </a:solidFill>
              </a:rPr>
              <a:t>FHI Studio</a:t>
            </a:r>
          </a:p>
          <a:p>
            <a:r>
              <a:rPr lang="en-US" sz="1400">
                <a:solidFill>
                  <a:schemeClr val="bg1"/>
                </a:solidFill>
              </a:rPr>
              <a:t>Planning4Places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97D605-A186-C9C9-EF5B-4EAA943BDE5D}"/>
              </a:ext>
            </a:extLst>
          </p:cNvPr>
          <p:cNvSpPr txBox="1"/>
          <p:nvPr/>
        </p:nvSpPr>
        <p:spPr>
          <a:xfrm>
            <a:off x="8503868" y="6213762"/>
            <a:ext cx="36881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6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Visit </a:t>
            </a:r>
            <a:r>
              <a:rPr lang="en-US" sz="1600" b="1">
                <a:solidFill>
                  <a:srgbClr val="FF8C0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safestreetstompkins.com </a:t>
            </a:r>
          </a:p>
          <a:p>
            <a:pPr algn="r"/>
            <a:r>
              <a:rPr lang="en-US" sz="16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for more information </a:t>
            </a:r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76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44F80-0420-E2B3-DEB3-D1D611486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02FC89-6274-8551-C2C1-ECA41F4D6612}"/>
              </a:ext>
            </a:extLst>
          </p:cNvPr>
          <p:cNvSpPr/>
          <p:nvPr/>
        </p:nvSpPr>
        <p:spPr>
          <a:xfrm>
            <a:off x="0" y="1696721"/>
            <a:ext cx="12192000" cy="5161280"/>
          </a:xfrm>
          <a:prstGeom prst="rect">
            <a:avLst/>
          </a:prstGeom>
          <a:solidFill>
            <a:srgbClr val="F24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logo with text on it&#10;&#10;Description automatically generated">
            <a:extLst>
              <a:ext uri="{FF2B5EF4-FFF2-40B4-BE49-F238E27FC236}">
                <a16:creationId xmlns:a16="http://schemas.microsoft.com/office/drawing/2014/main" id="{F49FE237-D102-77C7-4F54-C60CE41DE3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280" y="403294"/>
            <a:ext cx="1626441" cy="88972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9C8C0F9-7459-A844-4B18-59AF270D01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78480" y="1874420"/>
            <a:ext cx="8213520" cy="43039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Draft Plan &amp; Executive Summary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Public Review Period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April 30 – May 14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 descr="A city with trees and water&#10;&#10;AI-generated content may be incorrect.">
            <a:extLst>
              <a:ext uri="{FF2B5EF4-FFF2-40B4-BE49-F238E27FC236}">
                <a16:creationId xmlns:a16="http://schemas.microsoft.com/office/drawing/2014/main" id="{F07F3CBF-A2A1-C885-8F83-8C3608B961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20" y="1874421"/>
            <a:ext cx="3653360" cy="472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5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81D08-76B7-6A8E-B5C1-8A10F9173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A3E29E-CF97-4FA0-3AA3-82FF49127C7D}"/>
              </a:ext>
            </a:extLst>
          </p:cNvPr>
          <p:cNvSpPr txBox="1"/>
          <p:nvPr/>
        </p:nvSpPr>
        <p:spPr>
          <a:xfrm>
            <a:off x="3173627" y="1193750"/>
            <a:ext cx="5844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 Want to Hear from You!</a:t>
            </a:r>
            <a:endParaRPr lang="en-US" sz="2800" b="1" dirty="0">
              <a:solidFill>
                <a:srgbClr val="295F99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970EDE-358F-0EAD-95D4-A3FDE898F401}"/>
              </a:ext>
            </a:extLst>
          </p:cNvPr>
          <p:cNvSpPr/>
          <p:nvPr/>
        </p:nvSpPr>
        <p:spPr>
          <a:xfrm>
            <a:off x="0" y="1793240"/>
            <a:ext cx="12192000" cy="10668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368A6A-518B-A1AB-1132-A014F416372A}"/>
              </a:ext>
            </a:extLst>
          </p:cNvPr>
          <p:cNvSpPr txBox="1"/>
          <p:nvPr/>
        </p:nvSpPr>
        <p:spPr>
          <a:xfrm>
            <a:off x="481914" y="2175570"/>
            <a:ext cx="6176257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What?</a:t>
            </a: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Your comments on the Draft Tompkins County SS4A Joint Safety Action Plan and/or Executive Summary</a:t>
            </a:r>
          </a:p>
          <a:p>
            <a:pPr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When?</a:t>
            </a: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April 30 (today) through May 14</a:t>
            </a:r>
            <a:endParaRPr lang="en-US" sz="2000" baseline="30000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Where?</a:t>
            </a: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hlinkClick r:id="rId2"/>
              </a:rPr>
              <a:t>Safestreetstompkins.com/review-plan  </a:t>
            </a:r>
            <a:endParaRPr lang="en-US" sz="2000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How?</a:t>
            </a: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Submit your thoughts in the comment box</a:t>
            </a:r>
            <a:endParaRPr lang="en-US" sz="2400" b="1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4D4A9E-954A-9D1E-865B-6918DE18D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8171" y="1992620"/>
            <a:ext cx="5051915" cy="32008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669170-2482-E8C7-9FCF-403D98B74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6535" y="4657913"/>
            <a:ext cx="3810000" cy="2012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9499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3B5445-F9B1-A329-4AF1-58602F4A6A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891B828-DF17-1E73-8CA7-632BD69967A3}"/>
              </a:ext>
            </a:extLst>
          </p:cNvPr>
          <p:cNvSpPr/>
          <p:nvPr/>
        </p:nvSpPr>
        <p:spPr>
          <a:xfrm>
            <a:off x="0" y="1696721"/>
            <a:ext cx="12192000" cy="5161280"/>
          </a:xfrm>
          <a:prstGeom prst="rect">
            <a:avLst/>
          </a:prstGeom>
          <a:solidFill>
            <a:srgbClr val="295F99"/>
          </a:solidFill>
          <a:ln>
            <a:solidFill>
              <a:srgbClr val="295F9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A logo with text on it&#10;&#10;Description automatically generated">
            <a:extLst>
              <a:ext uri="{FF2B5EF4-FFF2-40B4-BE49-F238E27FC236}">
                <a16:creationId xmlns:a16="http://schemas.microsoft.com/office/drawing/2014/main" id="{3D73102C-CBEA-6BB8-8173-CA41EF2B8C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280" y="403294"/>
            <a:ext cx="1626441" cy="88972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7424C4D-5006-18B0-E085-5CA3EE7C9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1874420"/>
            <a:ext cx="11766120" cy="266709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What to Expect: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Draft Joint Safety Action Plan</a:t>
            </a:r>
          </a:p>
        </p:txBody>
      </p:sp>
    </p:spTree>
    <p:extLst>
      <p:ext uri="{BB962C8B-B14F-4D97-AF65-F5344CB8AC3E}">
        <p14:creationId xmlns:p14="http://schemas.microsoft.com/office/powerpoint/2010/main" val="830226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9EBB4D-509C-822B-E4B2-88B331539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0DA42EFC-DA9E-FA3C-6A5E-7C0EC72745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FC0175-D778-DECD-00C9-7C3B98D6E3B5}"/>
              </a:ext>
            </a:extLst>
          </p:cNvPr>
          <p:cNvSpPr txBox="1"/>
          <p:nvPr/>
        </p:nvSpPr>
        <p:spPr>
          <a:xfrm>
            <a:off x="562708" y="2354675"/>
            <a:ext cx="37589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Plan Sections: </a:t>
            </a:r>
          </a:p>
          <a:p>
            <a:pPr algn="r"/>
            <a:r>
              <a:rPr lang="en-US" sz="24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Joint Safety Action Plan Requirements</a:t>
            </a:r>
            <a:endParaRPr lang="en-US" sz="2400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5EEDA3-6D8B-68F1-A4A2-4FF5701F884D}"/>
              </a:ext>
            </a:extLst>
          </p:cNvPr>
          <p:cNvSpPr/>
          <p:nvPr/>
        </p:nvSpPr>
        <p:spPr>
          <a:xfrm>
            <a:off x="4804815" y="11184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E7F383-89FA-2C12-771D-627D7B747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232" y="11184"/>
            <a:ext cx="6898380" cy="68631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2121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018ED7-8030-476B-BBC2-4E69D6C3D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0B735C78-EC92-8555-6589-F1CB233AE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1FAE93-38AA-CBF8-E117-B628043B2367}"/>
              </a:ext>
            </a:extLst>
          </p:cNvPr>
          <p:cNvSpPr txBox="1"/>
          <p:nvPr/>
        </p:nvSpPr>
        <p:spPr>
          <a:xfrm>
            <a:off x="444304" y="2382810"/>
            <a:ext cx="40320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Leadership Commitment &amp; Goal Setting</a:t>
            </a:r>
            <a:endParaRPr lang="en-US" sz="3200" b="1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DB54F0-9A77-0654-DB51-9D14BD4F86CD}"/>
              </a:ext>
            </a:extLst>
          </p:cNvPr>
          <p:cNvSpPr/>
          <p:nvPr/>
        </p:nvSpPr>
        <p:spPr>
          <a:xfrm>
            <a:off x="5253389" y="11184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E95702-D6F5-8D09-56F7-DD8F6C3C8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6199" y="0"/>
            <a:ext cx="56515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8028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B760F-984F-A4B5-EB1F-AD26BB5E8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CE6A7B9-795A-937E-A8F1-CF46E253F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4054" y="899574"/>
            <a:ext cx="4270106" cy="50588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A77D0026-AA7C-9B8A-D8D6-C3391F1973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C76EDE-CC43-5B84-D89D-EF2688266B0B}"/>
              </a:ext>
            </a:extLst>
          </p:cNvPr>
          <p:cNvSpPr txBox="1"/>
          <p:nvPr/>
        </p:nvSpPr>
        <p:spPr>
          <a:xfrm>
            <a:off x="289561" y="2354676"/>
            <a:ext cx="26317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Safety Analysis</a:t>
            </a:r>
            <a:endParaRPr lang="en-US" sz="3200" b="1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CEF23F-4D27-C8DB-8EF1-B84EC74B83D8}"/>
              </a:ext>
            </a:extLst>
          </p:cNvPr>
          <p:cNvSpPr/>
          <p:nvPr/>
        </p:nvSpPr>
        <p:spPr>
          <a:xfrm>
            <a:off x="3305835" y="0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1DEE64-92DA-7C2D-5106-A9FE81DF34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997" y="-24441"/>
            <a:ext cx="4828878" cy="44922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CDC90A-15C9-E408-8A1F-42E67E4048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9256" y="4108919"/>
            <a:ext cx="3753043" cy="26353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622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A06707-46A3-086C-B458-2207C8FEA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18C1FB24-D24F-9AED-283C-C58A5FD66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3D914B-20C0-B62E-137F-116C71534E4D}"/>
              </a:ext>
            </a:extLst>
          </p:cNvPr>
          <p:cNvSpPr txBox="1"/>
          <p:nvPr/>
        </p:nvSpPr>
        <p:spPr>
          <a:xfrm>
            <a:off x="600116" y="2377214"/>
            <a:ext cx="26317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Equity Analysis</a:t>
            </a:r>
            <a:endParaRPr lang="en-US" sz="3200" b="1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D4CD9B-80C9-25D5-3634-E798B5741670}"/>
              </a:ext>
            </a:extLst>
          </p:cNvPr>
          <p:cNvSpPr/>
          <p:nvPr/>
        </p:nvSpPr>
        <p:spPr>
          <a:xfrm>
            <a:off x="3602718" y="0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32015B-B462-8814-4459-A98042AA9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888" y="82703"/>
            <a:ext cx="5876880" cy="2756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5F6891-1BBD-28FF-3C06-6BB4513E3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6837" y="1332369"/>
            <a:ext cx="4529734" cy="54429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6937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CDDFF-7FC8-507D-FA9A-E9282BDE8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FF051B3A-871E-1C37-4AFE-07B8AD7AB2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4A73E4-C785-D1DA-976A-FEED9CCE66B3}"/>
              </a:ext>
            </a:extLst>
          </p:cNvPr>
          <p:cNvSpPr txBox="1"/>
          <p:nvPr/>
        </p:nvSpPr>
        <p:spPr>
          <a:xfrm>
            <a:off x="0" y="1905506"/>
            <a:ext cx="344322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Engagement and Collaboration &amp; </a:t>
            </a:r>
          </a:p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Planning Structure and Oversight</a:t>
            </a:r>
            <a:endParaRPr lang="en-US" sz="3200" b="1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24F11D-2C62-9181-811F-98BC22A14EA2}"/>
              </a:ext>
            </a:extLst>
          </p:cNvPr>
          <p:cNvSpPr/>
          <p:nvPr/>
        </p:nvSpPr>
        <p:spPr>
          <a:xfrm>
            <a:off x="3602718" y="0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951402-67CA-F886-FCCA-285EB1AAA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385" y="-1"/>
            <a:ext cx="5721877" cy="68744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3DDBCFF9-0DF3-BCE0-2EDC-3CC1F98F5537}"/>
              </a:ext>
            </a:extLst>
          </p:cNvPr>
          <p:cNvSpPr/>
          <p:nvPr/>
        </p:nvSpPr>
        <p:spPr>
          <a:xfrm rot="10800000">
            <a:off x="9063231" y="6360885"/>
            <a:ext cx="1121655" cy="272488"/>
          </a:xfrm>
          <a:prstGeom prst="rightArrow">
            <a:avLst/>
          </a:prstGeom>
          <a:solidFill>
            <a:srgbClr val="F24A00"/>
          </a:solidFill>
          <a:ln>
            <a:solidFill>
              <a:srgbClr val="F24A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0041E5-7FC9-C3CC-58C5-EB592A475A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4323" y="224626"/>
            <a:ext cx="5109451" cy="12990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246598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DD9C19-272A-36BD-149A-2BC7892C7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CD420676-9AE5-AA82-7D37-DA2EB2B3E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68B62E-44EF-A39C-E75F-1DA80A4436FA}"/>
              </a:ext>
            </a:extLst>
          </p:cNvPr>
          <p:cNvSpPr txBox="1"/>
          <p:nvPr/>
        </p:nvSpPr>
        <p:spPr>
          <a:xfrm>
            <a:off x="111171" y="2521059"/>
            <a:ext cx="32369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Engagement &amp; Collaboration: </a:t>
            </a:r>
            <a:r>
              <a:rPr lang="en-US" sz="24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How was public input used?</a:t>
            </a:r>
            <a:endParaRPr lang="en-US" sz="2400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12666D-6217-3DD7-EBD4-475D47F731F2}"/>
              </a:ext>
            </a:extLst>
          </p:cNvPr>
          <p:cNvSpPr/>
          <p:nvPr/>
        </p:nvSpPr>
        <p:spPr>
          <a:xfrm>
            <a:off x="3602718" y="0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288EA79-9235-2824-C3BF-F59198AFFB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462"/>
          <a:stretch/>
        </p:blipFill>
        <p:spPr>
          <a:xfrm>
            <a:off x="3810259" y="1559860"/>
            <a:ext cx="8270570" cy="51017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9C37FA3-17A7-5E55-31E5-1E5780DD7B72}"/>
              </a:ext>
            </a:extLst>
          </p:cNvPr>
          <p:cNvSpPr txBox="1"/>
          <p:nvPr/>
        </p:nvSpPr>
        <p:spPr>
          <a:xfrm>
            <a:off x="6096000" y="196351"/>
            <a:ext cx="4443995" cy="1872853"/>
          </a:xfrm>
          <a:prstGeom prst="roundRect">
            <a:avLst/>
          </a:prstGeom>
          <a:solidFill>
            <a:srgbClr val="FF8C00"/>
          </a:solidFill>
          <a:ln w="38100">
            <a:solidFill>
              <a:srgbClr val="F24A00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Noto Sans"/>
                <a:ea typeface="Noto Sans"/>
                <a:cs typeface="Noto Sans"/>
              </a:rPr>
              <a:t>The online feedback map and comments in public meetings, email, and through the website contributed to: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Priority locations and suggested recommendations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/>
                <a:ea typeface="Noto Sans"/>
                <a:cs typeface="Noto Sans"/>
              </a:rPr>
              <a:t>Emphasis Areas and related strategies</a:t>
            </a:r>
            <a:endParaRPr lang="en-US" sz="14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/>
                <a:ea typeface="Noto Sans"/>
                <a:cs typeface="Noto Sans"/>
              </a:rPr>
              <a:t>Stakeholder decisions and process changes</a:t>
            </a:r>
          </a:p>
        </p:txBody>
      </p:sp>
    </p:spTree>
    <p:extLst>
      <p:ext uri="{BB962C8B-B14F-4D97-AF65-F5344CB8AC3E}">
        <p14:creationId xmlns:p14="http://schemas.microsoft.com/office/powerpoint/2010/main" val="2260886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AC3917-912B-BEE8-367A-070C6880E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F0D9616B-91D7-22DF-638F-D94981981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08847A-247B-703C-C490-5661F9224B08}"/>
              </a:ext>
            </a:extLst>
          </p:cNvPr>
          <p:cNvSpPr txBox="1"/>
          <p:nvPr/>
        </p:nvSpPr>
        <p:spPr>
          <a:xfrm>
            <a:off x="310259" y="2351782"/>
            <a:ext cx="29198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Policy &amp; Process Review</a:t>
            </a:r>
            <a:endParaRPr lang="en-US" sz="3200" b="1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923C65-7310-2943-1952-0BCBFBA0A1EA}"/>
              </a:ext>
            </a:extLst>
          </p:cNvPr>
          <p:cNvSpPr/>
          <p:nvPr/>
        </p:nvSpPr>
        <p:spPr>
          <a:xfrm>
            <a:off x="3602718" y="0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62478D-2880-47DA-8591-BDED96930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8175" y="593747"/>
            <a:ext cx="4679937" cy="5670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F8DA6E2-FC4A-4AE8-7978-85EB176645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1260" y="336017"/>
            <a:ext cx="4214768" cy="7797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C7713B2-EE59-E996-B4D9-9149920F8F23}"/>
              </a:ext>
            </a:extLst>
          </p:cNvPr>
          <p:cNvSpPr txBox="1"/>
          <p:nvPr/>
        </p:nvSpPr>
        <p:spPr>
          <a:xfrm>
            <a:off x="8577636" y="1290448"/>
            <a:ext cx="3441113" cy="4493032"/>
          </a:xfrm>
          <a:prstGeom prst="roundRect">
            <a:avLst/>
          </a:prstGeom>
          <a:solidFill>
            <a:srgbClr val="FF8C00"/>
          </a:solidFill>
          <a:ln w="38100">
            <a:solidFill>
              <a:srgbClr val="F24A00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Project Development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Complete Streets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Reduce Speed Limits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Vision Zero Action Plan &amp; Data </a:t>
            </a:r>
            <a:r>
              <a:rPr lang="en-US" sz="14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Monitoring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Design Standards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Safe Routes to School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Education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Traffic Violation Monitoring Systems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Speed Monitoring Displays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Vulnerable Road Users &amp; Equity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Work Zone Safety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74320" indent="-27432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Data</a:t>
            </a:r>
            <a:endParaRPr lang="en-US" sz="140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>
              <a:solidFill>
                <a:schemeClr val="bg1"/>
              </a:solidFill>
              <a:latin typeface="Noto Sans"/>
              <a:ea typeface="Noto Sans"/>
              <a:cs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1740705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966695-5DBF-6260-9800-A70DFFA68048}"/>
              </a:ext>
            </a:extLst>
          </p:cNvPr>
          <p:cNvSpPr txBox="1"/>
          <p:nvPr/>
        </p:nvSpPr>
        <p:spPr>
          <a:xfrm>
            <a:off x="622958" y="2065030"/>
            <a:ext cx="10694616" cy="30824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Project Overview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Draft Plan &amp; Executive Summary Public Review Period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What to Expect: Draft Joint Safety Action Plan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What to Expect: Executive Summary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Q &amp; A</a:t>
            </a:r>
          </a:p>
        </p:txBody>
      </p:sp>
      <p:pic>
        <p:nvPicPr>
          <p:cNvPr id="7" name="Picture 6" descr="A logo with text on it&#10;&#10;Description automatically generated">
            <a:extLst>
              <a:ext uri="{FF2B5EF4-FFF2-40B4-BE49-F238E27FC236}">
                <a16:creationId xmlns:a16="http://schemas.microsoft.com/office/drawing/2014/main" id="{8B4EF5E8-E6EC-4E07-A43E-127F6122C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280" y="5948010"/>
            <a:ext cx="1626441" cy="8897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585A99-D394-207A-3E17-FD0076B2ED77}"/>
              </a:ext>
            </a:extLst>
          </p:cNvPr>
          <p:cNvSpPr txBox="1"/>
          <p:nvPr/>
        </p:nvSpPr>
        <p:spPr>
          <a:xfrm>
            <a:off x="5302123" y="1104910"/>
            <a:ext cx="1587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Agenda</a:t>
            </a:r>
            <a:endParaRPr lang="en-US" sz="2800" b="1">
              <a:solidFill>
                <a:srgbClr val="295F99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DB79DA-3F65-02B1-5295-458EEE639A2C}"/>
              </a:ext>
            </a:extLst>
          </p:cNvPr>
          <p:cNvSpPr/>
          <p:nvPr/>
        </p:nvSpPr>
        <p:spPr>
          <a:xfrm>
            <a:off x="0" y="1793240"/>
            <a:ext cx="12192000" cy="106680"/>
          </a:xfrm>
          <a:prstGeom prst="rect">
            <a:avLst/>
          </a:prstGeom>
          <a:solidFill>
            <a:srgbClr val="295F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198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438D80-D9EC-37B5-927F-EB418A3D0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5FC98DB7-DC79-F607-4071-D0D2BD3C8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DF9513-B841-BA14-4631-71BAF17BEB80}"/>
              </a:ext>
            </a:extLst>
          </p:cNvPr>
          <p:cNvSpPr txBox="1"/>
          <p:nvPr/>
        </p:nvSpPr>
        <p:spPr>
          <a:xfrm>
            <a:off x="289560" y="2354676"/>
            <a:ext cx="29556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Strategy &amp; Project Selection</a:t>
            </a:r>
            <a:endParaRPr lang="en-US" sz="3200" b="1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EB3EA2-F088-7446-A304-3A9B621443BF}"/>
              </a:ext>
            </a:extLst>
          </p:cNvPr>
          <p:cNvSpPr/>
          <p:nvPr/>
        </p:nvSpPr>
        <p:spPr>
          <a:xfrm>
            <a:off x="3602718" y="0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0629C2-16C4-C8A9-698D-08C9929B9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760" y="164722"/>
            <a:ext cx="5241560" cy="63013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DAFB8113-D10E-7912-8EB7-467D692C07AA}"/>
              </a:ext>
            </a:extLst>
          </p:cNvPr>
          <p:cNvSpPr/>
          <p:nvPr/>
        </p:nvSpPr>
        <p:spPr>
          <a:xfrm>
            <a:off x="7228114" y="2129669"/>
            <a:ext cx="4963886" cy="2598661"/>
          </a:xfrm>
          <a:prstGeom prst="wedgeRoundRectCallout">
            <a:avLst>
              <a:gd name="adj1" fmla="val -71886"/>
              <a:gd name="adj2" fmla="val 18470"/>
              <a:gd name="adj3" fmla="val 16667"/>
            </a:avLst>
          </a:prstGeom>
          <a:solidFill>
            <a:srgbClr val="FF8C00"/>
          </a:solidFill>
          <a:ln w="38100">
            <a:solidFill>
              <a:srgbClr val="F24A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dirty="0"/>
              <a:t>The Appendix of the Plan includes: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21 profiles of priority locations, including project recommendations and cost estimates </a:t>
            </a:r>
            <a:r>
              <a:rPr lang="en-US" i="1" dirty="0"/>
              <a:t>(Final Plan)</a:t>
            </a:r>
            <a:endParaRPr lang="en-US" i="1"/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Systemic Countermeasure Packages</a:t>
            </a:r>
            <a:endParaRPr lang="en-US"/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Emphasis Areas, Strategies, and Action table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804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3305CB-8D47-D0BC-FF7F-4E0A39F12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A999314F-6A53-3410-4E2C-224069509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B35757-2FC0-F153-F61C-BD4D8FA79157}"/>
              </a:ext>
            </a:extLst>
          </p:cNvPr>
          <p:cNvSpPr txBox="1"/>
          <p:nvPr/>
        </p:nvSpPr>
        <p:spPr>
          <a:xfrm>
            <a:off x="289560" y="2354676"/>
            <a:ext cx="29556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Strategy &amp; Project Selection: </a:t>
            </a:r>
            <a:r>
              <a:rPr lang="en-US" sz="32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Emphasis Areas</a:t>
            </a:r>
            <a:endParaRPr lang="en-US" sz="3200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6C2D82-ED1A-9B73-ED8C-F884517EB650}"/>
              </a:ext>
            </a:extLst>
          </p:cNvPr>
          <p:cNvSpPr/>
          <p:nvPr/>
        </p:nvSpPr>
        <p:spPr>
          <a:xfrm>
            <a:off x="3602718" y="0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9ACE5B-3BE6-AC8F-FF67-26DDC0936846}"/>
              </a:ext>
            </a:extLst>
          </p:cNvPr>
          <p:cNvSpPr txBox="1"/>
          <p:nvPr/>
        </p:nvSpPr>
        <p:spPr>
          <a:xfrm>
            <a:off x="4538132" y="728133"/>
            <a:ext cx="71890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Based on public feedback, the NY SHSP, Tompkins County crash data, municipality input, and more, the following were chosen as Emphasis Areas for this Plan: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E1BCE90-29B0-000D-6821-6076CD6E23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4394624"/>
              </p:ext>
            </p:extLst>
          </p:nvPr>
        </p:nvGraphicFramePr>
        <p:xfrm>
          <a:off x="4800600" y="2515870"/>
          <a:ext cx="6238828" cy="4088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8747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E2264F-CD78-6E81-5BDA-869A57685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93D08924-EDFB-3669-B68F-87AAD6160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B941E3-2D3D-FC1E-08FD-70CBB10D6A5F}"/>
              </a:ext>
            </a:extLst>
          </p:cNvPr>
          <p:cNvSpPr txBox="1"/>
          <p:nvPr/>
        </p:nvSpPr>
        <p:spPr>
          <a:xfrm>
            <a:off x="289560" y="2354676"/>
            <a:ext cx="31242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Progress, Transparency, &amp; Next Steps</a:t>
            </a:r>
            <a:endParaRPr lang="en-US" sz="3200" b="1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915FD5-E977-6BEE-677E-EF96691D30E8}"/>
              </a:ext>
            </a:extLst>
          </p:cNvPr>
          <p:cNvSpPr/>
          <p:nvPr/>
        </p:nvSpPr>
        <p:spPr>
          <a:xfrm>
            <a:off x="3602718" y="0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FCCE50-8AF5-FA18-B08E-D64A3C666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793" y="128260"/>
            <a:ext cx="5953956" cy="53919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757D6B69-FE1A-524B-2E72-80B8F76F2742}"/>
              </a:ext>
            </a:extLst>
          </p:cNvPr>
          <p:cNvSpPr/>
          <p:nvPr/>
        </p:nvSpPr>
        <p:spPr>
          <a:xfrm>
            <a:off x="8024913" y="5323367"/>
            <a:ext cx="4041477" cy="1289815"/>
          </a:xfrm>
          <a:prstGeom prst="wedgeRoundRectCallout">
            <a:avLst>
              <a:gd name="adj1" fmla="val -111219"/>
              <a:gd name="adj2" fmla="val -69874"/>
              <a:gd name="adj3" fmla="val 16667"/>
            </a:avLst>
          </a:prstGeom>
          <a:solidFill>
            <a:srgbClr val="FF8C00"/>
          </a:solidFill>
          <a:ln w="38100">
            <a:solidFill>
              <a:srgbClr val="F24A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dirty="0"/>
              <a:t>Track local crash stats in the Safety Performance Data Viewer at safestreetstompkins.com!</a:t>
            </a:r>
          </a:p>
        </p:txBody>
      </p:sp>
    </p:spTree>
    <p:extLst>
      <p:ext uri="{BB962C8B-B14F-4D97-AF65-F5344CB8AC3E}">
        <p14:creationId xmlns:p14="http://schemas.microsoft.com/office/powerpoint/2010/main" val="33923804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F8C24-5717-F716-39D6-C939F7D85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hidden="1">
            <a:extLst>
              <a:ext uri="{FF2B5EF4-FFF2-40B4-BE49-F238E27FC236}">
                <a16:creationId xmlns:a16="http://schemas.microsoft.com/office/drawing/2014/main" id="{570842EA-D12B-42C1-9B46-034C17A6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AAE93B-69FC-0DB5-BD51-441E8CD83A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4872"/>
          <a:stretch/>
        </p:blipFill>
        <p:spPr>
          <a:xfrm>
            <a:off x="0" y="172329"/>
            <a:ext cx="12219709" cy="651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1315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31BF2F-8D77-084B-6D34-BB66CC32F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F6374D-7F2C-F9E7-A480-8CD81F27BEDA}"/>
              </a:ext>
            </a:extLst>
          </p:cNvPr>
          <p:cNvSpPr txBox="1"/>
          <p:nvPr/>
        </p:nvSpPr>
        <p:spPr>
          <a:xfrm>
            <a:off x="3173627" y="1193750"/>
            <a:ext cx="5844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Appendices</a:t>
            </a:r>
            <a:endParaRPr lang="en-US" sz="2800" b="1" dirty="0">
              <a:solidFill>
                <a:srgbClr val="295F99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71F9D1-51A2-27E7-BDB0-AE98A105D734}"/>
              </a:ext>
            </a:extLst>
          </p:cNvPr>
          <p:cNvSpPr/>
          <p:nvPr/>
        </p:nvSpPr>
        <p:spPr>
          <a:xfrm>
            <a:off x="0" y="1793240"/>
            <a:ext cx="12192000" cy="10668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83911A-4A13-7261-6886-ACB06F5A8B0E}"/>
              </a:ext>
            </a:extLst>
          </p:cNvPr>
          <p:cNvSpPr txBox="1"/>
          <p:nvPr/>
        </p:nvSpPr>
        <p:spPr>
          <a:xfrm>
            <a:off x="481914" y="2175570"/>
            <a:ext cx="7545805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Appendix A </a:t>
            </a:r>
            <a:r>
              <a:rPr lang="en-US" sz="2400" b="1" i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(Final Plan)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Signed jurisdiction resolutions adopting this Plan, this Plan Goal, and Vision Zero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Appendix B </a:t>
            </a:r>
            <a:r>
              <a:rPr lang="en-US" sz="2400" b="1" i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(Final Plan)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Priority location profiles and recommendations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Appendix C 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Systemic Countermeasure Packages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Appendix D 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Full table of actions organized by Emphasis Areas and strategies</a:t>
            </a:r>
          </a:p>
          <a:p>
            <a:pPr lvl="1">
              <a:spcAft>
                <a:spcPts val="600"/>
              </a:spcAft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5" name="Picture 4" descr="A map of a road&#10;&#10;AI-generated content may be incorrect.">
            <a:extLst>
              <a:ext uri="{FF2B5EF4-FFF2-40B4-BE49-F238E27FC236}">
                <a16:creationId xmlns:a16="http://schemas.microsoft.com/office/drawing/2014/main" id="{5E525844-3CE7-9356-9764-297A67AE2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5790" y="2175570"/>
            <a:ext cx="4346210" cy="334908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2237702-00E6-154E-D93E-175F55DEDAFD}"/>
              </a:ext>
            </a:extLst>
          </p:cNvPr>
          <p:cNvSpPr/>
          <p:nvPr/>
        </p:nvSpPr>
        <p:spPr>
          <a:xfrm rot="20882520">
            <a:off x="7115419" y="3988704"/>
            <a:ext cx="794237" cy="190806"/>
          </a:xfrm>
          <a:prstGeom prst="rightArrow">
            <a:avLst/>
          </a:prstGeom>
          <a:solidFill>
            <a:srgbClr val="F24A00"/>
          </a:solidFill>
          <a:ln>
            <a:solidFill>
              <a:srgbClr val="F24A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86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D0A889-AB9A-6E6F-506F-3D7A86CEC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829E19C-6FF9-925E-F439-BA30A02AB33C}"/>
              </a:ext>
            </a:extLst>
          </p:cNvPr>
          <p:cNvSpPr/>
          <p:nvPr/>
        </p:nvSpPr>
        <p:spPr>
          <a:xfrm>
            <a:off x="0" y="1696721"/>
            <a:ext cx="12192000" cy="5161280"/>
          </a:xfrm>
          <a:prstGeom prst="rect">
            <a:avLst/>
          </a:prstGeom>
          <a:solidFill>
            <a:srgbClr val="65A98F"/>
          </a:solidFill>
          <a:ln>
            <a:solidFill>
              <a:srgbClr val="65A9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A logo with text on it&#10;&#10;Description automatically generated">
            <a:extLst>
              <a:ext uri="{FF2B5EF4-FFF2-40B4-BE49-F238E27FC236}">
                <a16:creationId xmlns:a16="http://schemas.microsoft.com/office/drawing/2014/main" id="{9860C587-F967-17C8-285B-819B4DFCA0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280" y="403294"/>
            <a:ext cx="1626441" cy="88972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E1F0F6D-EDE0-D41B-83C2-5A267581B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1874420"/>
            <a:ext cx="11766120" cy="266709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What to Expect: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Draft Plan Executive Summary</a:t>
            </a:r>
          </a:p>
        </p:txBody>
      </p:sp>
    </p:spTree>
    <p:extLst>
      <p:ext uri="{BB962C8B-B14F-4D97-AF65-F5344CB8AC3E}">
        <p14:creationId xmlns:p14="http://schemas.microsoft.com/office/powerpoint/2010/main" val="24512983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C746F1-F189-1645-AF27-CF45BB1BB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CBF29C3-D266-5870-B70E-D8A121B2A6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247" r="2066"/>
          <a:stretch/>
        </p:blipFill>
        <p:spPr>
          <a:xfrm>
            <a:off x="8959736" y="196947"/>
            <a:ext cx="3188189" cy="344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3F5B9ADC-1F4B-42E4-414A-9EFF0E8E1D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82829D-95A6-80A3-CBBD-1F801A8DC142}"/>
              </a:ext>
            </a:extLst>
          </p:cNvPr>
          <p:cNvSpPr txBox="1"/>
          <p:nvPr/>
        </p:nvSpPr>
        <p:spPr>
          <a:xfrm>
            <a:off x="478302" y="2354676"/>
            <a:ext cx="276692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Executive Summary</a:t>
            </a:r>
          </a:p>
          <a:p>
            <a:pPr algn="r"/>
            <a:endParaRPr lang="en-US" i="1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algn="r"/>
            <a:r>
              <a:rPr lang="en-US" i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12 pages compared to 61 pages + appendices</a:t>
            </a:r>
            <a:endParaRPr lang="en-US" i="1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D2425C-192C-577F-508A-A60CC2E8CC8C}"/>
              </a:ext>
            </a:extLst>
          </p:cNvPr>
          <p:cNvSpPr/>
          <p:nvPr/>
        </p:nvSpPr>
        <p:spPr>
          <a:xfrm>
            <a:off x="3531405" y="0"/>
            <a:ext cx="111172" cy="6858000"/>
          </a:xfrm>
          <a:prstGeom prst="rect">
            <a:avLst/>
          </a:prstGeom>
          <a:solidFill>
            <a:srgbClr val="65A98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5791F7-42F0-67F6-CD70-943AA838C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5108" y="196947"/>
            <a:ext cx="4003959" cy="51540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2923F2-AA0B-19D9-04BC-99F2E547A6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2681" y="2238298"/>
            <a:ext cx="3313488" cy="44227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03616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5CDF66-17DC-ACE8-5A7F-8A83EFE64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D84B6F-9B95-DF20-218C-CC362F7B3638}"/>
              </a:ext>
            </a:extLst>
          </p:cNvPr>
          <p:cNvSpPr txBox="1"/>
          <p:nvPr/>
        </p:nvSpPr>
        <p:spPr>
          <a:xfrm>
            <a:off x="3173627" y="1193750"/>
            <a:ext cx="5844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 Want to Hear from You!</a:t>
            </a:r>
            <a:endParaRPr lang="en-US" sz="2800" b="1" dirty="0">
              <a:solidFill>
                <a:srgbClr val="295F99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E4B460-3518-F490-1465-882CA99F3509}"/>
              </a:ext>
            </a:extLst>
          </p:cNvPr>
          <p:cNvSpPr/>
          <p:nvPr/>
        </p:nvSpPr>
        <p:spPr>
          <a:xfrm>
            <a:off x="0" y="1793240"/>
            <a:ext cx="12192000" cy="10668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0EF46-3C52-36A5-581B-1B1D1C2FB1A3}"/>
              </a:ext>
            </a:extLst>
          </p:cNvPr>
          <p:cNvSpPr txBox="1"/>
          <p:nvPr/>
        </p:nvSpPr>
        <p:spPr>
          <a:xfrm>
            <a:off x="481914" y="2175570"/>
            <a:ext cx="6176257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What?</a:t>
            </a: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Your comments on the Draft Tompkins County SS4A Joint Safety Action Plan and/or Executive Summary</a:t>
            </a:r>
          </a:p>
          <a:p>
            <a:pPr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When?</a:t>
            </a: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April 30 (today) through May 14</a:t>
            </a:r>
            <a:endParaRPr lang="en-US" sz="2000" baseline="30000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Where?</a:t>
            </a: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hlinkClick r:id="rId2"/>
              </a:rPr>
              <a:t>Safestreetstompkins.com/review-plan  </a:t>
            </a:r>
            <a:endParaRPr lang="en-US" sz="2000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How?</a:t>
            </a: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Submit your thoughts in the comment box</a:t>
            </a:r>
            <a:endParaRPr lang="en-US" sz="2400" b="1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25E051-A2C3-8172-5C98-80BC99AFF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8171" y="1992620"/>
            <a:ext cx="5051915" cy="32008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0F14B0D-9F12-2798-E09D-A25CAF707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6535" y="4657913"/>
            <a:ext cx="3810000" cy="2012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66019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logo with text on it&#10;&#10;Description automatically generated">
            <a:extLst>
              <a:ext uri="{FF2B5EF4-FFF2-40B4-BE49-F238E27FC236}">
                <a16:creationId xmlns:a16="http://schemas.microsoft.com/office/drawing/2014/main" id="{BE666E51-C8BD-58CF-FF96-B81C245E4B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280" y="403294"/>
            <a:ext cx="1626441" cy="88972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EDB269B-91BD-C031-BCD6-D45570B776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1" y="1611374"/>
            <a:ext cx="11766120" cy="2028187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rgbClr val="295F99"/>
                </a:solidFill>
              </a:rPr>
              <a:t>Thank you </a:t>
            </a:r>
            <a:r>
              <a:rPr lang="en-US" sz="5400" dirty="0">
                <a:solidFill>
                  <a:srgbClr val="295F99"/>
                </a:solidFill>
              </a:rPr>
              <a:t>for your input throughout this process!</a:t>
            </a:r>
          </a:p>
        </p:txBody>
      </p:sp>
      <p:pic>
        <p:nvPicPr>
          <p:cNvPr id="3" name="Picture 2" descr="A group of people outside&#10;&#10;AI-generated content may be incorrect.">
            <a:extLst>
              <a:ext uri="{FF2B5EF4-FFF2-40B4-BE49-F238E27FC236}">
                <a16:creationId xmlns:a16="http://schemas.microsoft.com/office/drawing/2014/main" id="{BD7625B8-B63F-3787-0D6B-B28E567E4A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1" t="2430"/>
          <a:stretch/>
        </p:blipFill>
        <p:spPr>
          <a:xfrm rot="5400000">
            <a:off x="8658163" y="3474082"/>
            <a:ext cx="3259246" cy="31690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A group of people standing around a table&#10;&#10;AI-generated content may be incorrect.">
            <a:extLst>
              <a:ext uri="{FF2B5EF4-FFF2-40B4-BE49-F238E27FC236}">
                <a16:creationId xmlns:a16="http://schemas.microsoft.com/office/drawing/2014/main" id="{7E723CE9-00E7-F8E1-DFC6-DB79279F0A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44" t="22831" r="38995" b="21461"/>
          <a:stretch/>
        </p:blipFill>
        <p:spPr>
          <a:xfrm>
            <a:off x="676405" y="3369836"/>
            <a:ext cx="2981195" cy="33428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group of people standing under a tent&#10;&#10;AI-generated content may be incorrect.">
            <a:extLst>
              <a:ext uri="{FF2B5EF4-FFF2-40B4-BE49-F238E27FC236}">
                <a16:creationId xmlns:a16="http://schemas.microsoft.com/office/drawing/2014/main" id="{FDE530D6-0D3B-3FC0-B32E-3647546918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2786" r="365"/>
          <a:stretch/>
        </p:blipFill>
        <p:spPr>
          <a:xfrm>
            <a:off x="4047994" y="3902094"/>
            <a:ext cx="4256762" cy="27945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48741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79E7E-01F6-CF4D-2E1B-666D87FAF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65A6567-DA6D-0926-98EA-E425BFF8BF77}"/>
              </a:ext>
            </a:extLst>
          </p:cNvPr>
          <p:cNvSpPr/>
          <p:nvPr/>
        </p:nvSpPr>
        <p:spPr>
          <a:xfrm>
            <a:off x="0" y="1696721"/>
            <a:ext cx="12192000" cy="5161280"/>
          </a:xfrm>
          <a:prstGeom prst="rect">
            <a:avLst/>
          </a:prstGeom>
          <a:solidFill>
            <a:srgbClr val="295F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logo with text on it&#10;&#10;Description automatically generated">
            <a:extLst>
              <a:ext uri="{FF2B5EF4-FFF2-40B4-BE49-F238E27FC236}">
                <a16:creationId xmlns:a16="http://schemas.microsoft.com/office/drawing/2014/main" id="{436C1C00-ED82-73F3-5FC3-12A91A453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280" y="403294"/>
            <a:ext cx="1626441" cy="88972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A50F0E8-83F9-0168-8C6E-FB8FE68C88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1874420"/>
            <a:ext cx="11766120" cy="26670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7896ED-B302-9113-CE18-E2AE6F9A9105}"/>
              </a:ext>
            </a:extLst>
          </p:cNvPr>
          <p:cNvSpPr txBox="1"/>
          <p:nvPr/>
        </p:nvSpPr>
        <p:spPr>
          <a:xfrm>
            <a:off x="8503868" y="6162318"/>
            <a:ext cx="36881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6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Visit </a:t>
            </a:r>
            <a:r>
              <a:rPr lang="en-US" sz="1600" b="1">
                <a:solidFill>
                  <a:srgbClr val="FF8C0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safestreetstompkins.com </a:t>
            </a:r>
          </a:p>
          <a:p>
            <a:pPr algn="r"/>
            <a:r>
              <a:rPr lang="en-US" sz="16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for more information </a:t>
            </a:r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474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CBA8789-0D00-35EA-08A2-7AC29622A0C7}"/>
              </a:ext>
            </a:extLst>
          </p:cNvPr>
          <p:cNvSpPr/>
          <p:nvPr/>
        </p:nvSpPr>
        <p:spPr>
          <a:xfrm>
            <a:off x="0" y="1696720"/>
            <a:ext cx="12192000" cy="516128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logo with text on it&#10;&#10;Description automatically generated">
            <a:extLst>
              <a:ext uri="{FF2B5EF4-FFF2-40B4-BE49-F238E27FC236}">
                <a16:creationId xmlns:a16="http://schemas.microsoft.com/office/drawing/2014/main" id="{BE666E51-C8BD-58CF-FF96-B81C245E4B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280" y="403294"/>
            <a:ext cx="1626441" cy="88972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EDB269B-91BD-C031-BCD6-D45570B776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1874420"/>
            <a:ext cx="11766120" cy="266709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1048688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F9A523-23BE-A0AE-546F-E1D8E3A34343}"/>
              </a:ext>
            </a:extLst>
          </p:cNvPr>
          <p:cNvSpPr txBox="1"/>
          <p:nvPr/>
        </p:nvSpPr>
        <p:spPr>
          <a:xfrm>
            <a:off x="3173627" y="1105601"/>
            <a:ext cx="5844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What is Safe Streets for All (SS4A)?</a:t>
            </a:r>
            <a:endParaRPr lang="en-US" sz="2400" b="1" dirty="0">
              <a:solidFill>
                <a:srgbClr val="295F99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FECECB-02EE-DBCE-EF38-018B1F964C35}"/>
              </a:ext>
            </a:extLst>
          </p:cNvPr>
          <p:cNvSpPr/>
          <p:nvPr/>
        </p:nvSpPr>
        <p:spPr>
          <a:xfrm>
            <a:off x="0" y="1793240"/>
            <a:ext cx="12192000" cy="10668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B661A3-9000-1418-F4A2-27477521E49E}"/>
              </a:ext>
            </a:extLst>
          </p:cNvPr>
          <p:cNvSpPr txBox="1"/>
          <p:nvPr/>
        </p:nvSpPr>
        <p:spPr>
          <a:xfrm>
            <a:off x="481914" y="2175570"/>
            <a:ext cx="7574691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None/>
            </a:pP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The </a:t>
            </a:r>
            <a:r>
              <a:rPr lang="en-US" sz="20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Safe Streets for All (SS4A)</a:t>
            </a:r>
            <a:r>
              <a:rPr lang="en-US" sz="2000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grant is a federal program created under the Bipartisan Infrastructure Law. It provides funding to local, regional, and tribal governments to:</a:t>
            </a:r>
          </a:p>
          <a:p>
            <a:pPr>
              <a:spcAft>
                <a:spcPts val="600"/>
              </a:spcAft>
              <a:buNone/>
            </a:pPr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Design and implement strategies</a:t>
            </a:r>
            <a:r>
              <a:rPr lang="en-US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that prevent roadway deaths and serious injuries.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Improve safety</a:t>
            </a:r>
            <a:r>
              <a:rPr lang="en-US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for everyone – whether walking, biking, driving, or using transit.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Support the creation of </a:t>
            </a:r>
            <a:r>
              <a:rPr lang="en-US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comprehensive safety action plans</a:t>
            </a:r>
            <a:r>
              <a:rPr lang="en-US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including traffic calming, speed management, safer crossings, and complete streets initiatives</a:t>
            </a:r>
            <a:r>
              <a:rPr lang="en-US" dirty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10" name="Picture 9" descr="A truck driving on a road&#10;&#10;AI-generated content may be incorrect.">
            <a:extLst>
              <a:ext uri="{FF2B5EF4-FFF2-40B4-BE49-F238E27FC236}">
                <a16:creationId xmlns:a16="http://schemas.microsoft.com/office/drawing/2014/main" id="{B7F36F7C-E17F-9CD8-CCA4-0B9E25EF8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2" r="28558"/>
          <a:stretch/>
        </p:blipFill>
        <p:spPr>
          <a:xfrm>
            <a:off x="8167816" y="1977095"/>
            <a:ext cx="3937686" cy="479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846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B782B8BA-FAAF-0697-24C9-729C4491F0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A5C3AA-A39B-9D40-A6E6-AB1B64450518}"/>
              </a:ext>
            </a:extLst>
          </p:cNvPr>
          <p:cNvSpPr txBox="1"/>
          <p:nvPr/>
        </p:nvSpPr>
        <p:spPr>
          <a:xfrm>
            <a:off x="284480" y="1863456"/>
            <a:ext cx="6085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Purpose of the Project</a:t>
            </a:r>
            <a:endParaRPr lang="en-US" sz="2400" b="1" dirty="0">
              <a:solidFill>
                <a:srgbClr val="295F99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51B188-1899-8D5D-8ADD-CF499222E63F}"/>
              </a:ext>
            </a:extLst>
          </p:cNvPr>
          <p:cNvSpPr txBox="1"/>
          <p:nvPr/>
        </p:nvSpPr>
        <p:spPr>
          <a:xfrm>
            <a:off x="284480" y="2600121"/>
            <a:ext cx="56890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Develop a comprehensive SS4A Joint Safety Action Plan for Tompkins County</a:t>
            </a:r>
          </a:p>
          <a:p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Provide recommendations for prioritized locations to help improve safety and strategies for eliminating fatalities and serious injuries throughout the region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Lay the groundwork to</a:t>
            </a:r>
            <a:r>
              <a:rPr lang="en-US" dirty="0">
                <a:solidFill>
                  <a:srgbClr val="295F99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successfully </a:t>
            </a:r>
            <a:r>
              <a:rPr lang="en-US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</a:t>
            </a:r>
            <a:r>
              <a:rPr lang="en-US" dirty="0">
                <a:solidFill>
                  <a:srgbClr val="295F99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rocure SS4A Implementation Grants</a:t>
            </a:r>
            <a:r>
              <a:rPr lang="en-US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FA3633-145A-14DA-5474-C41F72A00E8A}"/>
              </a:ext>
            </a:extLst>
          </p:cNvPr>
          <p:cNvSpPr/>
          <p:nvPr/>
        </p:nvSpPr>
        <p:spPr>
          <a:xfrm>
            <a:off x="6502988" y="0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2CEBDD-6AE4-2B11-A942-93183EEE7457}"/>
              </a:ext>
            </a:extLst>
          </p:cNvPr>
          <p:cNvSpPr txBox="1"/>
          <p:nvPr/>
        </p:nvSpPr>
        <p:spPr>
          <a:xfrm>
            <a:off x="7182797" y="5565962"/>
            <a:ext cx="41295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Tompkins County and ten municipalities within Tompkins County have come together to prepare the Joint Safety Action Plan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1C0138-DE65-83CA-52D7-521B9B28EA63}"/>
              </a:ext>
            </a:extLst>
          </p:cNvPr>
          <p:cNvSpPr txBox="1"/>
          <p:nvPr/>
        </p:nvSpPr>
        <p:spPr>
          <a:xfrm>
            <a:off x="8248073" y="392043"/>
            <a:ext cx="25478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Tompkins County </a:t>
            </a:r>
            <a:endParaRPr lang="en-US" b="1" dirty="0">
              <a:solidFill>
                <a:srgbClr val="295F9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653507-431D-32B0-9120-D346843FF1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552" t="6168" r="2579" b="10115"/>
          <a:stretch/>
        </p:blipFill>
        <p:spPr>
          <a:xfrm>
            <a:off x="7143656" y="761375"/>
            <a:ext cx="4358950" cy="477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30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9C315-34F2-2ABD-5270-81B1AD4FD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A46AFD-DD87-C928-6425-3240AAFF9293}"/>
              </a:ext>
            </a:extLst>
          </p:cNvPr>
          <p:cNvSpPr txBox="1"/>
          <p:nvPr/>
        </p:nvSpPr>
        <p:spPr>
          <a:xfrm>
            <a:off x="4622937" y="1076133"/>
            <a:ext cx="2946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Project Team</a:t>
            </a:r>
            <a:endParaRPr lang="en-US" sz="2800" b="1" dirty="0">
              <a:solidFill>
                <a:srgbClr val="295F99"/>
              </a:solidFill>
            </a:endParaRPr>
          </a:p>
        </p:txBody>
      </p:sp>
      <p:pic>
        <p:nvPicPr>
          <p:cNvPr id="7" name="Picture 6" descr="A logo with text on it&#10;&#10;Description automatically generated">
            <a:extLst>
              <a:ext uri="{FF2B5EF4-FFF2-40B4-BE49-F238E27FC236}">
                <a16:creationId xmlns:a16="http://schemas.microsoft.com/office/drawing/2014/main" id="{B6199561-4F4A-44DE-44B4-766BF52B8C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59" y="5401650"/>
            <a:ext cx="2128520" cy="116438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0A7D36B-CE1F-1422-610D-6EB84BFA89DE}"/>
              </a:ext>
            </a:extLst>
          </p:cNvPr>
          <p:cNvSpPr/>
          <p:nvPr/>
        </p:nvSpPr>
        <p:spPr>
          <a:xfrm>
            <a:off x="0" y="1793240"/>
            <a:ext cx="12192000" cy="10668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HI Studio">
            <a:extLst>
              <a:ext uri="{FF2B5EF4-FFF2-40B4-BE49-F238E27FC236}">
                <a16:creationId xmlns:a16="http://schemas.microsoft.com/office/drawing/2014/main" id="{77591D74-042E-CBDA-E8DC-46F533549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548" y="5651948"/>
            <a:ext cx="1057996" cy="711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all Planning &amp; Zoning 2022 Workshop Archives - CDRPC">
            <a:extLst>
              <a:ext uri="{FF2B5EF4-FFF2-40B4-BE49-F238E27FC236}">
                <a16:creationId xmlns:a16="http://schemas.microsoft.com/office/drawing/2014/main" id="{174369C6-5465-9B0D-8DF8-FC8899EB5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4524" y="5743560"/>
            <a:ext cx="2335845" cy="732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B7C7DF-66E4-D30B-BB16-8BC5AE07400B}"/>
              </a:ext>
            </a:extLst>
          </p:cNvPr>
          <p:cNvSpPr txBox="1"/>
          <p:nvPr/>
        </p:nvSpPr>
        <p:spPr>
          <a:xfrm>
            <a:off x="-21243" y="4800586"/>
            <a:ext cx="7714672" cy="4635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marL="628650"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295F99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Consultant Team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C73561-9587-E430-120A-DC0F72D29E56}"/>
              </a:ext>
            </a:extLst>
          </p:cNvPr>
          <p:cNvSpPr txBox="1"/>
          <p:nvPr/>
        </p:nvSpPr>
        <p:spPr>
          <a:xfrm>
            <a:off x="-21243" y="2013946"/>
            <a:ext cx="7714673" cy="4635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R="0" lv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rgbClr val="295F99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marL="628650"/>
            <a:r>
              <a:rPr lang="en-US" dirty="0">
                <a:latin typeface="Noto Sans"/>
                <a:ea typeface="Noto Sans"/>
                <a:cs typeface="Noto Sans"/>
              </a:rPr>
              <a:t>Jurisdictions in Tompkins County*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6DCCE7-3AD5-1853-AB8F-0B1C8D3BB932}"/>
              </a:ext>
            </a:extLst>
          </p:cNvPr>
          <p:cNvSpPr txBox="1"/>
          <p:nvPr/>
        </p:nvSpPr>
        <p:spPr>
          <a:xfrm>
            <a:off x="615659" y="2728792"/>
            <a:ext cx="9531928" cy="1684020"/>
          </a:xfrm>
          <a:prstGeom prst="rect">
            <a:avLst/>
          </a:prstGeom>
          <a:noFill/>
        </p:spPr>
        <p:txBody>
          <a:bodyPr wrap="square" numCol="3">
            <a:spAutoFit/>
          </a:bodyPr>
          <a:lstStyle/>
          <a:p>
            <a:pPr marL="342900" indent="-342900" algn="just">
              <a:spcAft>
                <a:spcPts val="1200"/>
              </a:spcAft>
              <a:buClr>
                <a:srgbClr val="295F99"/>
              </a:buClr>
              <a:buFont typeface="+mj-lt"/>
              <a:buAutoNum type="arabicPeriod"/>
            </a:pPr>
            <a:r>
              <a:rPr lang="en-US" dirty="0">
                <a:solidFill>
                  <a:srgbClr val="295F99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Tompkins County</a:t>
            </a:r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342900" marR="0" lvl="0" indent="-342900" algn="just">
              <a:spcBef>
                <a:spcPts val="0"/>
              </a:spcBef>
              <a:spcAft>
                <a:spcPts val="1200"/>
              </a:spcAft>
              <a:buClr>
                <a:srgbClr val="295F99"/>
              </a:buClr>
              <a:buFont typeface="+mj-lt"/>
              <a:buAutoNum type="arabicPeriod"/>
            </a:pPr>
            <a:r>
              <a:rPr lang="en-US" sz="1800" dirty="0">
                <a:solidFill>
                  <a:srgbClr val="295F99"/>
                </a:solidFill>
                <a:effectLst/>
                <a:uFill>
                  <a:solidFill>
                    <a:srgbClr val="0193D7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City of Ithaca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1200"/>
              </a:spcAft>
              <a:buClr>
                <a:srgbClr val="295F99"/>
              </a:buClr>
              <a:buFont typeface="+mj-lt"/>
              <a:buAutoNum type="arabicPeriod"/>
            </a:pPr>
            <a:r>
              <a:rPr lang="en-US" sz="1800" dirty="0">
                <a:solidFill>
                  <a:srgbClr val="295F99"/>
                </a:solidFill>
                <a:effectLst/>
                <a:uFill>
                  <a:solidFill>
                    <a:srgbClr val="0193D7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Town of Ithaca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1200"/>
              </a:spcAft>
              <a:buClr>
                <a:srgbClr val="295F99"/>
              </a:buClr>
              <a:buFont typeface="+mj-lt"/>
              <a:buAutoNum type="arabicPeriod"/>
            </a:pPr>
            <a:r>
              <a:rPr lang="en-US" sz="1800" dirty="0">
                <a:solidFill>
                  <a:srgbClr val="295F99"/>
                </a:solidFill>
                <a:effectLst/>
                <a:uFill>
                  <a:solidFill>
                    <a:srgbClr val="0193D7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Village of Cayuga Heights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1200"/>
              </a:spcAft>
              <a:buClr>
                <a:srgbClr val="295F99"/>
              </a:buClr>
              <a:buFont typeface="+mj-lt"/>
              <a:buAutoNum type="arabicPeriod"/>
            </a:pPr>
            <a:r>
              <a:rPr lang="en-US" sz="1800" dirty="0">
                <a:solidFill>
                  <a:srgbClr val="295F99"/>
                </a:solidFill>
                <a:effectLst/>
                <a:uFill>
                  <a:solidFill>
                    <a:srgbClr val="0193D7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Town of Caroline 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1200"/>
              </a:spcAft>
              <a:buClr>
                <a:srgbClr val="295F99"/>
              </a:buClr>
              <a:buFont typeface="+mj-lt"/>
              <a:buAutoNum type="arabicPeriod"/>
            </a:pPr>
            <a:r>
              <a:rPr lang="en-US" sz="1800" dirty="0">
                <a:solidFill>
                  <a:srgbClr val="295F99"/>
                </a:solidFill>
                <a:effectLst/>
                <a:uFill>
                  <a:solidFill>
                    <a:srgbClr val="0193D7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Town of Danby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1200"/>
              </a:spcAft>
              <a:buClr>
                <a:srgbClr val="295F99"/>
              </a:buClr>
              <a:buFont typeface="+mj-lt"/>
              <a:buAutoNum type="arabicPeriod"/>
            </a:pPr>
            <a:r>
              <a:rPr lang="en-US" sz="1800" dirty="0">
                <a:solidFill>
                  <a:srgbClr val="295F99"/>
                </a:solidFill>
                <a:effectLst/>
                <a:uFill>
                  <a:solidFill>
                    <a:srgbClr val="0193D7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Town of Dryden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1200"/>
              </a:spcAft>
              <a:buClr>
                <a:srgbClr val="295F99"/>
              </a:buClr>
              <a:buFont typeface="+mj-lt"/>
              <a:buAutoNum type="arabicPeriod"/>
            </a:pPr>
            <a:r>
              <a:rPr lang="en-US" sz="1800" dirty="0">
                <a:solidFill>
                  <a:srgbClr val="295F99"/>
                </a:solidFill>
                <a:effectLst/>
                <a:uFill>
                  <a:solidFill>
                    <a:srgbClr val="0193D7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Village of Dryden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1200"/>
              </a:spcAft>
              <a:buClr>
                <a:srgbClr val="295F99"/>
              </a:buClr>
              <a:buFont typeface="+mj-lt"/>
              <a:buAutoNum type="arabicPeriod"/>
            </a:pPr>
            <a:r>
              <a:rPr lang="en-US" sz="1800" dirty="0">
                <a:solidFill>
                  <a:srgbClr val="295F99"/>
                </a:solidFill>
                <a:effectLst/>
                <a:uFill>
                  <a:solidFill>
                    <a:srgbClr val="0193D7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Town of Lansing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1200"/>
              </a:spcAft>
              <a:buClr>
                <a:srgbClr val="295F99"/>
              </a:buClr>
              <a:buFont typeface="+mj-lt"/>
              <a:buAutoNum type="arabicPeriod"/>
            </a:pPr>
            <a:r>
              <a:rPr lang="en-US" sz="1800" dirty="0">
                <a:solidFill>
                  <a:srgbClr val="295F99"/>
                </a:solidFill>
                <a:effectLst/>
                <a:uFill>
                  <a:solidFill>
                    <a:srgbClr val="0193D7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Village of Lansing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1200"/>
              </a:spcAft>
              <a:buClr>
                <a:srgbClr val="295F99"/>
              </a:buClr>
              <a:buFont typeface="+mj-lt"/>
              <a:buAutoNum type="arabicPeriod"/>
            </a:pPr>
            <a:r>
              <a:rPr lang="en-US" sz="1800" dirty="0">
                <a:solidFill>
                  <a:srgbClr val="295F99"/>
                </a:solidFill>
                <a:effectLst/>
                <a:uFill>
                  <a:solidFill>
                    <a:srgbClr val="0193D7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Town of Newfield</a:t>
            </a:r>
          </a:p>
        </p:txBody>
      </p:sp>
      <p:pic>
        <p:nvPicPr>
          <p:cNvPr id="2050" name="Picture 2" descr="TYLin and GPO Group Strategically Align | TYLin Group">
            <a:extLst>
              <a:ext uri="{FF2B5EF4-FFF2-40B4-BE49-F238E27FC236}">
                <a16:creationId xmlns:a16="http://schemas.microsoft.com/office/drawing/2014/main" id="{314F263E-844A-559F-3DA7-7570C8239C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4022059" y="5208972"/>
            <a:ext cx="1597429" cy="1597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FB36999-EB1D-E1F4-D196-B9157F7913C8}"/>
              </a:ext>
            </a:extLst>
          </p:cNvPr>
          <p:cNvSpPr/>
          <p:nvPr/>
        </p:nvSpPr>
        <p:spPr>
          <a:xfrm>
            <a:off x="9481457" y="2242457"/>
            <a:ext cx="2335845" cy="892629"/>
          </a:xfrm>
          <a:prstGeom prst="roundRect">
            <a:avLst/>
          </a:prstGeom>
          <a:noFill/>
          <a:ln>
            <a:solidFill>
              <a:srgbClr val="FF8C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95F99"/>
                </a:solidFill>
              </a:rPr>
              <a:t>*With support from ITCTC and NYSDOT</a:t>
            </a:r>
          </a:p>
        </p:txBody>
      </p:sp>
    </p:spTree>
    <p:extLst>
      <p:ext uri="{BB962C8B-B14F-4D97-AF65-F5344CB8AC3E}">
        <p14:creationId xmlns:p14="http://schemas.microsoft.com/office/powerpoint/2010/main" val="2947265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D83037B9-D2FC-0DCD-F788-1B0DDC429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C98A4B-999C-02EB-A610-5447492F2471}"/>
              </a:ext>
            </a:extLst>
          </p:cNvPr>
          <p:cNvSpPr txBox="1"/>
          <p:nvPr/>
        </p:nvSpPr>
        <p:spPr>
          <a:xfrm>
            <a:off x="289560" y="2354675"/>
            <a:ext cx="40320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Joint Safety Action Plan Requirements</a:t>
            </a:r>
            <a:endParaRPr lang="en-US" sz="2400" b="1" dirty="0">
              <a:solidFill>
                <a:srgbClr val="295F9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611C18-5395-1EBF-6F4D-65BD468013EB}"/>
              </a:ext>
            </a:extLst>
          </p:cNvPr>
          <p:cNvSpPr/>
          <p:nvPr/>
        </p:nvSpPr>
        <p:spPr>
          <a:xfrm>
            <a:off x="4804815" y="11184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company's strategy&#10;&#10;AI-generated content may be incorrect.">
            <a:extLst>
              <a:ext uri="{FF2B5EF4-FFF2-40B4-BE49-F238E27FC236}">
                <a16:creationId xmlns:a16="http://schemas.microsoft.com/office/drawing/2014/main" id="{4DEA7012-0F50-23C5-119F-25ECD7AA5B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6555" y="0"/>
            <a:ext cx="6885445" cy="68854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075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B782B8BA-FAAF-0697-24C9-729C4491F0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5968275"/>
            <a:ext cx="1626441" cy="8897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A5C3AA-A39B-9D40-A6E6-AB1B64450518}"/>
              </a:ext>
            </a:extLst>
          </p:cNvPr>
          <p:cNvSpPr txBox="1"/>
          <p:nvPr/>
        </p:nvSpPr>
        <p:spPr>
          <a:xfrm>
            <a:off x="284480" y="1632625"/>
            <a:ext cx="6085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Safe System Approach</a:t>
            </a:r>
            <a:endParaRPr lang="en-US" sz="2400" b="1" dirty="0">
              <a:solidFill>
                <a:srgbClr val="295F99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51B188-1899-8D5D-8ADD-CF499222E63F}"/>
              </a:ext>
            </a:extLst>
          </p:cNvPr>
          <p:cNvSpPr txBox="1"/>
          <p:nvPr/>
        </p:nvSpPr>
        <p:spPr>
          <a:xfrm>
            <a:off x="284480" y="2175570"/>
            <a:ext cx="568901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New York State adopted FHWA’s Safe System Approach for its transportation system.</a:t>
            </a:r>
          </a:p>
          <a:p>
            <a:endParaRPr lang="en-US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lvl="1"/>
            <a:r>
              <a:rPr lang="en-US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NY SHSP’s Vision:</a:t>
            </a:r>
          </a:p>
          <a:p>
            <a:pPr lvl="1"/>
            <a:endParaRPr lang="en-US" b="1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lvl="1"/>
            <a:r>
              <a:rPr lang="en-US" i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“New York State strives for an equitable and sustainable transportation system that works towards </a:t>
            </a:r>
            <a:r>
              <a:rPr lang="en-US" i="1" u="sng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zero fatalities and zero serious injuries for all roadway users</a:t>
            </a:r>
            <a:r>
              <a:rPr lang="en-US" i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.”</a:t>
            </a:r>
          </a:p>
          <a:p>
            <a:pPr lvl="1"/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457200" indent="-45720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	</a:t>
            </a:r>
          </a:p>
          <a:p>
            <a:pPr lvl="1"/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endParaRPr lang="en-US" dirty="0">
              <a:solidFill>
                <a:srgbClr val="295F99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FA3633-145A-14DA-5474-C41F72A00E8A}"/>
              </a:ext>
            </a:extLst>
          </p:cNvPr>
          <p:cNvSpPr/>
          <p:nvPr/>
        </p:nvSpPr>
        <p:spPr>
          <a:xfrm>
            <a:off x="6502988" y="0"/>
            <a:ext cx="111172" cy="685800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A50E87-C489-5416-CF4C-722DCF14A5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4160" y="580330"/>
            <a:ext cx="5577840" cy="565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106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on it&#10;&#10;Description automatically generated">
            <a:extLst>
              <a:ext uri="{FF2B5EF4-FFF2-40B4-BE49-F238E27FC236}">
                <a16:creationId xmlns:a16="http://schemas.microsoft.com/office/drawing/2014/main" id="{A9BF87AD-5487-2FB0-3C70-2556F7180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280" y="5948010"/>
            <a:ext cx="1626441" cy="8897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01242BC-5F44-BA98-921C-B5CAB8802948}"/>
              </a:ext>
            </a:extLst>
          </p:cNvPr>
          <p:cNvSpPr/>
          <p:nvPr/>
        </p:nvSpPr>
        <p:spPr>
          <a:xfrm>
            <a:off x="0" y="1793240"/>
            <a:ext cx="12192000" cy="106680"/>
          </a:xfrm>
          <a:prstGeom prst="rect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EDC920-951C-A2A2-4C75-8F4BA7B0DDBB}"/>
              </a:ext>
            </a:extLst>
          </p:cNvPr>
          <p:cNvSpPr txBox="1"/>
          <p:nvPr/>
        </p:nvSpPr>
        <p:spPr>
          <a:xfrm>
            <a:off x="4309908" y="1059190"/>
            <a:ext cx="3572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295F99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Project Schedule</a:t>
            </a:r>
            <a:endParaRPr lang="en-US" sz="2800" b="1" dirty="0">
              <a:solidFill>
                <a:srgbClr val="295F99"/>
              </a:solidFill>
            </a:endParaRP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86D439A1-DEA2-CF7F-D067-621566DD3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90" y="5335562"/>
            <a:ext cx="3417439" cy="1010373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D1E1208E-BCFD-4C0E-B7F3-6C4A0100E751}"/>
              </a:ext>
            </a:extLst>
          </p:cNvPr>
          <p:cNvSpPr/>
          <p:nvPr/>
        </p:nvSpPr>
        <p:spPr>
          <a:xfrm rot="16200000">
            <a:off x="11367973" y="5527148"/>
            <a:ext cx="635021" cy="130095"/>
          </a:xfrm>
          <a:prstGeom prst="rightArrow">
            <a:avLst/>
          </a:prstGeom>
          <a:solidFill>
            <a:srgbClr val="F24A00"/>
          </a:solidFill>
          <a:ln>
            <a:solidFill>
              <a:srgbClr val="F24A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642A63-74D3-A2F4-01A4-95EBDEEFB47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60"/>
          <a:stretch/>
        </p:blipFill>
        <p:spPr>
          <a:xfrm>
            <a:off x="125506" y="1988519"/>
            <a:ext cx="11958918" cy="317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81764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ENTIMETER_SERIES_ID_KEY" val="al5ut1so522a2f9fjhn4b8emjojt25gm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AC40B1BDA2DC4E84F634552FA62CF2" ma:contentTypeVersion="15" ma:contentTypeDescription="Create a new document." ma:contentTypeScope="" ma:versionID="f4a4e2e8e086f6085b9b5d2115a1d468">
  <xsd:schema xmlns:xsd="http://www.w3.org/2001/XMLSchema" xmlns:xs="http://www.w3.org/2001/XMLSchema" xmlns:p="http://schemas.microsoft.com/office/2006/metadata/properties" xmlns:ns2="b79822df-a8cd-428d-85e8-fae19a14dd44" xmlns:ns3="24eb9b98-4e59-4a34-b3ba-493285ec2944" targetNamespace="http://schemas.microsoft.com/office/2006/metadata/properties" ma:root="true" ma:fieldsID="f20223b41eb47ff116fa1febf5b2b3f8" ns2:_="" ns3:_="">
    <xsd:import namespace="b79822df-a8cd-428d-85e8-fae19a14dd44"/>
    <xsd:import namespace="24eb9b98-4e59-4a34-b3ba-493285ec294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9822df-a8cd-428d-85e8-fae19a14dd4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95869760-63e5-4ad7-8e1d-ce12b2e8d0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eb9b98-4e59-4a34-b3ba-493285ec2944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8a5a9794-bf00-424f-9091-f4e683f74cd1}" ma:internalName="TaxCatchAll" ma:showField="CatchAllData" ma:web="24eb9b98-4e59-4a34-b3ba-493285ec29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4eb9b98-4e59-4a34-b3ba-493285ec2944" xsi:nil="true"/>
    <lcf76f155ced4ddcb4097134ff3c332f xmlns="b79822df-a8cd-428d-85e8-fae19a14dd44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A09918-44BB-4569-8413-BBB11E4624CB}">
  <ds:schemaRefs>
    <ds:schemaRef ds:uri="24eb9b98-4e59-4a34-b3ba-493285ec2944"/>
    <ds:schemaRef ds:uri="b79822df-a8cd-428d-85e8-fae19a14dd4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B9AB0F3-2484-4C99-90AD-1B5442C6168C}">
  <ds:schemaRefs>
    <ds:schemaRef ds:uri="24eb9b98-4e59-4a34-b3ba-493285ec2944"/>
    <ds:schemaRef ds:uri="b79822df-a8cd-428d-85e8-fae19a14dd4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67A8F28-2A7E-463B-ABD0-93E821B893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8530</TotalTime>
  <Words>768</Words>
  <Application>Microsoft Office PowerPoint</Application>
  <PresentationFormat>Widescreen</PresentationFormat>
  <Paragraphs>142</Paragraphs>
  <Slides>29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Aptos</vt:lpstr>
      <vt:lpstr>Aptos Display</vt:lpstr>
      <vt:lpstr>Arial</vt:lpstr>
      <vt:lpstr>Noto Sans</vt:lpstr>
      <vt:lpstr>Wingdings</vt:lpstr>
      <vt:lpstr>Office Theme</vt:lpstr>
      <vt:lpstr>Tompkins County SS4A Joint Safety Action Plan Virtual Public Meeting</vt:lpstr>
      <vt:lpstr>PowerPoint Presentation</vt:lpstr>
      <vt:lpstr>Project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Draft Plan &amp; Executive Summary  Public Review Period  April 30 – May 14 </vt:lpstr>
      <vt:lpstr>PowerPoint Presentation</vt:lpstr>
      <vt:lpstr>What to Expect:  Draft Joint Safety Action Plan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Home</vt:lpstr>
      <vt:lpstr>PowerPoint Presentation</vt:lpstr>
      <vt:lpstr>What to Expect:  Draft Plan Executive Summary</vt:lpstr>
      <vt:lpstr>PowerPoint Presentation</vt:lpstr>
      <vt:lpstr>PowerPoint Presentation</vt:lpstr>
      <vt:lpstr>Thank you for your input throughout this process!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Ember</dc:creator>
  <cp:lastModifiedBy>Emma Stockton</cp:lastModifiedBy>
  <cp:revision>9</cp:revision>
  <dcterms:created xsi:type="dcterms:W3CDTF">2024-04-12T18:06:53Z</dcterms:created>
  <dcterms:modified xsi:type="dcterms:W3CDTF">2025-04-30T22:37:20Z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0x0101002EAC40B1BDA2DC4E84F634552FA62CF2</vt:lpwstr>
  </property>
  <property fmtid="{D5CDD505-2E9C-101B-9397-08002B2CF9AE}" pid="3" name="MediaServiceImageTags">
    <vt:lpwstr/>
  </property>
</Properties>
</file>